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697" r:id="rId2"/>
    <p:sldMasterId id="2147483699" r:id="rId3"/>
  </p:sldMasterIdLst>
  <p:notesMasterIdLst>
    <p:notesMasterId r:id="rId65"/>
  </p:notesMasterIdLst>
  <p:sldIdLst>
    <p:sldId id="532" r:id="rId4"/>
    <p:sldId id="360" r:id="rId5"/>
    <p:sldId id="256" r:id="rId6"/>
    <p:sldId id="471" r:id="rId7"/>
    <p:sldId id="277" r:id="rId8"/>
    <p:sldId id="380" r:id="rId9"/>
    <p:sldId id="278" r:id="rId10"/>
    <p:sldId id="279" r:id="rId11"/>
    <p:sldId id="504" r:id="rId12"/>
    <p:sldId id="287" r:id="rId13"/>
    <p:sldId id="421" r:id="rId14"/>
    <p:sldId id="422" r:id="rId15"/>
    <p:sldId id="423" r:id="rId16"/>
    <p:sldId id="511" r:id="rId17"/>
    <p:sldId id="424" r:id="rId18"/>
    <p:sldId id="392" r:id="rId19"/>
    <p:sldId id="474" r:id="rId20"/>
    <p:sldId id="393" r:id="rId21"/>
    <p:sldId id="488" r:id="rId22"/>
    <p:sldId id="490" r:id="rId23"/>
    <p:sldId id="489" r:id="rId24"/>
    <p:sldId id="487" r:id="rId25"/>
    <p:sldId id="298" r:id="rId26"/>
    <p:sldId id="299" r:id="rId27"/>
    <p:sldId id="300" r:id="rId28"/>
    <p:sldId id="301" r:id="rId29"/>
    <p:sldId id="302" r:id="rId30"/>
    <p:sldId id="383" r:id="rId31"/>
    <p:sldId id="533" r:id="rId32"/>
    <p:sldId id="384" r:id="rId33"/>
    <p:sldId id="534" r:id="rId34"/>
    <p:sldId id="257" r:id="rId35"/>
    <p:sldId id="259" r:id="rId36"/>
    <p:sldId id="530" r:id="rId37"/>
    <p:sldId id="531" r:id="rId38"/>
    <p:sldId id="519" r:id="rId39"/>
    <p:sldId id="385" r:id="rId40"/>
    <p:sldId id="412" r:id="rId41"/>
    <p:sldId id="535" r:id="rId42"/>
    <p:sldId id="395" r:id="rId43"/>
    <p:sldId id="480" r:id="rId44"/>
    <p:sldId id="515" r:id="rId45"/>
    <p:sldId id="516" r:id="rId46"/>
    <p:sldId id="430" r:id="rId47"/>
    <p:sldId id="396" r:id="rId48"/>
    <p:sldId id="280" r:id="rId49"/>
    <p:sldId id="536" r:id="rId50"/>
    <p:sldId id="537" r:id="rId51"/>
    <p:sldId id="475" r:id="rId52"/>
    <p:sldId id="365" r:id="rId53"/>
    <p:sldId id="381" r:id="rId54"/>
    <p:sldId id="281" r:id="rId55"/>
    <p:sldId id="426" r:id="rId56"/>
    <p:sldId id="364" r:id="rId57"/>
    <p:sldId id="309" r:id="rId58"/>
    <p:sldId id="313" r:id="rId59"/>
    <p:sldId id="312" r:id="rId60"/>
    <p:sldId id="398" r:id="rId61"/>
    <p:sldId id="397" r:id="rId62"/>
    <p:sldId id="390" r:id="rId63"/>
    <p:sldId id="482" r:id="rId6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090" autoAdjust="0"/>
    <p:restoredTop sz="84625" autoAdjust="0"/>
  </p:normalViewPr>
  <p:slideViewPr>
    <p:cSldViewPr snapToGrid="0">
      <p:cViewPr varScale="1">
        <p:scale>
          <a:sx n="124" d="100"/>
          <a:sy n="124" d="100"/>
        </p:scale>
        <p:origin x="1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7AF27-C336-4580-B8A4-5B59AD2F8D2D}" type="doc">
      <dgm:prSet loTypeId="urn:microsoft.com/office/officeart/2005/8/layout/vList2" loCatId="list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AF06D5C-DAC1-4001-95E0-6136119611B8}">
      <dgm:prSet phldrT="[Text]"/>
      <dgm:spPr/>
      <dgm:t>
        <a:bodyPr/>
        <a:lstStyle/>
        <a:p>
          <a:r>
            <a:rPr lang="en-IN" dirty="0"/>
            <a:t>Acoustic and Electrical Signals from Machines and Structures</a:t>
          </a:r>
          <a:endParaRPr lang="en-US" dirty="0"/>
        </a:p>
      </dgm:t>
    </dgm:pt>
    <dgm:pt modelId="{84703E61-6A7C-4A65-988A-F9FB29EA17E7}" type="parTrans" cxnId="{77CC5607-FED0-4112-BA07-D0FE3897A9B2}">
      <dgm:prSet/>
      <dgm:spPr/>
      <dgm:t>
        <a:bodyPr/>
        <a:lstStyle/>
        <a:p>
          <a:endParaRPr lang="en-US"/>
        </a:p>
      </dgm:t>
    </dgm:pt>
    <dgm:pt modelId="{C90AA2F0-2246-4DF2-A9DC-ACCC42237868}" type="sibTrans" cxnId="{77CC5607-FED0-4112-BA07-D0FE3897A9B2}">
      <dgm:prSet/>
      <dgm:spPr/>
      <dgm:t>
        <a:bodyPr/>
        <a:lstStyle/>
        <a:p>
          <a:endParaRPr lang="en-US"/>
        </a:p>
      </dgm:t>
    </dgm:pt>
    <dgm:pt modelId="{3DBAE781-71B1-4C1A-8C6B-4DF891B919F6}">
      <dgm:prSet phldrT="[Text]"/>
      <dgm:spPr/>
      <dgm:t>
        <a:bodyPr/>
        <a:lstStyle/>
        <a:p>
          <a:r>
            <a:rPr lang="en-IN" dirty="0"/>
            <a:t>Customer Demands and Production Rates</a:t>
          </a:r>
          <a:endParaRPr lang="en-US" dirty="0"/>
        </a:p>
      </dgm:t>
    </dgm:pt>
    <dgm:pt modelId="{DBA1C7FA-6FFE-47D4-9F2D-1F2B5E03BACE}" type="parTrans" cxnId="{725B442C-058D-4BED-B488-E4E0AE30431D}">
      <dgm:prSet/>
      <dgm:spPr/>
      <dgm:t>
        <a:bodyPr/>
        <a:lstStyle/>
        <a:p>
          <a:endParaRPr lang="en-US"/>
        </a:p>
      </dgm:t>
    </dgm:pt>
    <dgm:pt modelId="{B2A6BB3E-9229-456D-ADB5-DB3A527BCB81}" type="sibTrans" cxnId="{725B442C-058D-4BED-B488-E4E0AE30431D}">
      <dgm:prSet/>
      <dgm:spPr/>
      <dgm:t>
        <a:bodyPr/>
        <a:lstStyle/>
        <a:p>
          <a:endParaRPr lang="en-US"/>
        </a:p>
      </dgm:t>
    </dgm:pt>
    <dgm:pt modelId="{BC2048D0-6D84-4E1E-AD69-21B8DF515DD8}">
      <dgm:prSet phldrT="[Text]"/>
      <dgm:spPr/>
      <dgm:t>
        <a:bodyPr/>
        <a:lstStyle/>
        <a:p>
          <a:r>
            <a:rPr lang="en-IN" dirty="0"/>
            <a:t>Electricity Load in Smart Grids</a:t>
          </a:r>
          <a:endParaRPr lang="en-US" dirty="0"/>
        </a:p>
      </dgm:t>
    </dgm:pt>
    <dgm:pt modelId="{7608AF9C-E7E8-4C5A-8C0C-B91F34A15066}" type="parTrans" cxnId="{00177676-506E-459C-9AD9-64500E834731}">
      <dgm:prSet/>
      <dgm:spPr/>
      <dgm:t>
        <a:bodyPr/>
        <a:lstStyle/>
        <a:p>
          <a:endParaRPr lang="en-US"/>
        </a:p>
      </dgm:t>
    </dgm:pt>
    <dgm:pt modelId="{090516D2-06E0-4D42-A542-4E26501FC64A}" type="sibTrans" cxnId="{00177676-506E-459C-9AD9-64500E834731}">
      <dgm:prSet/>
      <dgm:spPr/>
      <dgm:t>
        <a:bodyPr/>
        <a:lstStyle/>
        <a:p>
          <a:endParaRPr lang="en-US"/>
        </a:p>
      </dgm:t>
    </dgm:pt>
    <dgm:pt modelId="{5CD8F183-17A6-4673-B799-4EFDE15434FA}">
      <dgm:prSet phldrT="[Text]"/>
      <dgm:spPr/>
      <dgm:t>
        <a:bodyPr/>
        <a:lstStyle/>
        <a:p>
          <a:r>
            <a:rPr lang="en-IN" dirty="0"/>
            <a:t>Traffic in Telecom and Transportation Networks</a:t>
          </a:r>
          <a:endParaRPr lang="en-US" dirty="0"/>
        </a:p>
      </dgm:t>
    </dgm:pt>
    <dgm:pt modelId="{3F3B43AF-C206-4D22-86CD-F6F1E01CA83C}" type="parTrans" cxnId="{9C50EE86-B602-4958-9B8E-B020528EAF0A}">
      <dgm:prSet/>
      <dgm:spPr/>
      <dgm:t>
        <a:bodyPr/>
        <a:lstStyle/>
        <a:p>
          <a:endParaRPr lang="en-US"/>
        </a:p>
      </dgm:t>
    </dgm:pt>
    <dgm:pt modelId="{C87F617E-E274-4B12-9EFC-E14228CA402D}" type="sibTrans" cxnId="{9C50EE86-B602-4958-9B8E-B020528EAF0A}">
      <dgm:prSet/>
      <dgm:spPr/>
      <dgm:t>
        <a:bodyPr/>
        <a:lstStyle/>
        <a:p>
          <a:endParaRPr lang="en-US"/>
        </a:p>
      </dgm:t>
    </dgm:pt>
    <dgm:pt modelId="{A7E3BD12-90D1-47D0-894C-2B6A2AF1EBA5}">
      <dgm:prSet phldrT="[Text]"/>
      <dgm:spPr/>
      <dgm:t>
        <a:bodyPr/>
        <a:lstStyle/>
        <a:p>
          <a:r>
            <a:rPr lang="en-IN" dirty="0"/>
            <a:t>Stock Prices and Other Market Indices</a:t>
          </a:r>
          <a:endParaRPr lang="en-US" dirty="0"/>
        </a:p>
      </dgm:t>
    </dgm:pt>
    <dgm:pt modelId="{CEF00966-8350-474D-AFF7-49CDBF70A59D}" type="parTrans" cxnId="{A98FB2BA-E894-444C-84D4-B1B996D6E686}">
      <dgm:prSet/>
      <dgm:spPr/>
      <dgm:t>
        <a:bodyPr/>
        <a:lstStyle/>
        <a:p>
          <a:endParaRPr lang="en-US"/>
        </a:p>
      </dgm:t>
    </dgm:pt>
    <dgm:pt modelId="{D908C532-020D-47E8-A5AA-04CB0404E2DD}" type="sibTrans" cxnId="{A98FB2BA-E894-444C-84D4-B1B996D6E686}">
      <dgm:prSet/>
      <dgm:spPr/>
      <dgm:t>
        <a:bodyPr/>
        <a:lstStyle/>
        <a:p>
          <a:endParaRPr lang="en-US"/>
        </a:p>
      </dgm:t>
    </dgm:pt>
    <dgm:pt modelId="{65E709B9-AD48-426A-9639-B31D57F283D3}">
      <dgm:prSet phldrT="[Text]"/>
      <dgm:spPr/>
      <dgm:t>
        <a:bodyPr/>
        <a:lstStyle/>
        <a:p>
          <a:r>
            <a:rPr lang="en-IN" dirty="0"/>
            <a:t>EEG, ECG</a:t>
          </a:r>
          <a:endParaRPr lang="en-US" dirty="0"/>
        </a:p>
      </dgm:t>
    </dgm:pt>
    <dgm:pt modelId="{D7B3F593-C59B-475A-BDDD-F0C3D10C50B2}" type="parTrans" cxnId="{4CFC8D20-83E7-4A71-B944-1F04F77B6556}">
      <dgm:prSet/>
      <dgm:spPr/>
      <dgm:t>
        <a:bodyPr/>
        <a:lstStyle/>
        <a:p>
          <a:endParaRPr lang="en-US"/>
        </a:p>
      </dgm:t>
    </dgm:pt>
    <dgm:pt modelId="{FC4C8A22-F01E-4B23-B449-B4F0383854E9}" type="sibTrans" cxnId="{4CFC8D20-83E7-4A71-B944-1F04F77B6556}">
      <dgm:prSet/>
      <dgm:spPr/>
      <dgm:t>
        <a:bodyPr/>
        <a:lstStyle/>
        <a:p>
          <a:endParaRPr lang="en-US"/>
        </a:p>
      </dgm:t>
    </dgm:pt>
    <dgm:pt modelId="{3EEDEE49-7BA3-4A4E-8064-1AF318ACE97A}">
      <dgm:prSet phldrT="[Text]"/>
      <dgm:spPr/>
      <dgm:t>
        <a:bodyPr/>
        <a:lstStyle/>
        <a:p>
          <a:r>
            <a:rPr lang="en-IN" dirty="0"/>
            <a:t>Temperature and Other Weather Signals</a:t>
          </a:r>
          <a:endParaRPr lang="en-US" dirty="0"/>
        </a:p>
      </dgm:t>
    </dgm:pt>
    <dgm:pt modelId="{64331351-AC84-42C2-97A6-656115C39F9C}" type="parTrans" cxnId="{37DF4E26-F795-44F1-9C32-D80BB452AB00}">
      <dgm:prSet/>
      <dgm:spPr/>
      <dgm:t>
        <a:bodyPr/>
        <a:lstStyle/>
        <a:p>
          <a:endParaRPr lang="en-US"/>
        </a:p>
      </dgm:t>
    </dgm:pt>
    <dgm:pt modelId="{93780CC5-1A54-4753-9EC8-D63193C42CE9}" type="sibTrans" cxnId="{37DF4E26-F795-44F1-9C32-D80BB452AB00}">
      <dgm:prSet/>
      <dgm:spPr/>
      <dgm:t>
        <a:bodyPr/>
        <a:lstStyle/>
        <a:p>
          <a:endParaRPr lang="en-US"/>
        </a:p>
      </dgm:t>
    </dgm:pt>
    <dgm:pt modelId="{1F2B09CE-2760-8441-8A73-216CACAAB43B}">
      <dgm:prSet phldrT="[Text]"/>
      <dgm:spPr/>
      <dgm:t>
        <a:bodyPr/>
        <a:lstStyle/>
        <a:p>
          <a:r>
            <a:rPr lang="en-US" dirty="0"/>
            <a:t>Interactions of Finance, CRM, Manufacturing, Supply Chain, Sales, </a:t>
          </a:r>
          <a:r>
            <a:rPr lang="en-US"/>
            <a:t>Human Resources</a:t>
          </a:r>
          <a:endParaRPr lang="en-US" dirty="0"/>
        </a:p>
      </dgm:t>
    </dgm:pt>
    <dgm:pt modelId="{37F04D8D-4096-AF4E-A263-6232E4DA95BE}" type="parTrans" cxnId="{955DD0F6-7465-0742-BF59-1DDF21A5B667}">
      <dgm:prSet/>
      <dgm:spPr/>
      <dgm:t>
        <a:bodyPr/>
        <a:lstStyle/>
        <a:p>
          <a:endParaRPr lang="en-US"/>
        </a:p>
      </dgm:t>
    </dgm:pt>
    <dgm:pt modelId="{B8401848-B760-A144-B03A-5523015DAD41}" type="sibTrans" cxnId="{955DD0F6-7465-0742-BF59-1DDF21A5B667}">
      <dgm:prSet/>
      <dgm:spPr/>
      <dgm:t>
        <a:bodyPr/>
        <a:lstStyle/>
        <a:p>
          <a:endParaRPr lang="en-US"/>
        </a:p>
      </dgm:t>
    </dgm:pt>
    <dgm:pt modelId="{44032896-6A86-41EF-AF4E-64CA23BA9C90}" type="pres">
      <dgm:prSet presAssocID="{3477AF27-C336-4580-B8A4-5B59AD2F8D2D}" presName="linear" presStyleCnt="0">
        <dgm:presLayoutVars>
          <dgm:animLvl val="lvl"/>
          <dgm:resizeHandles val="exact"/>
        </dgm:presLayoutVars>
      </dgm:prSet>
      <dgm:spPr/>
    </dgm:pt>
    <dgm:pt modelId="{ABA931E5-505D-D54A-8EB3-AFB2AE132905}" type="pres">
      <dgm:prSet presAssocID="{1F2B09CE-2760-8441-8A73-216CACAAB43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4B928EB8-FB5B-2A4F-8559-8371B9C1956A}" type="pres">
      <dgm:prSet presAssocID="{B8401848-B760-A144-B03A-5523015DAD41}" presName="spacer" presStyleCnt="0"/>
      <dgm:spPr/>
    </dgm:pt>
    <dgm:pt modelId="{D8D46EF4-D810-4FFB-9B3E-B5754FC77956}" type="pres">
      <dgm:prSet presAssocID="{7AF06D5C-DAC1-4001-95E0-6136119611B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9D90000D-F3B1-4E2F-B657-6C5711B4E822}" type="pres">
      <dgm:prSet presAssocID="{C90AA2F0-2246-4DF2-A9DC-ACCC42237868}" presName="spacer" presStyleCnt="0"/>
      <dgm:spPr/>
    </dgm:pt>
    <dgm:pt modelId="{12BD92E5-B81D-4F07-A428-39E8F6DF5069}" type="pres">
      <dgm:prSet presAssocID="{3DBAE781-71B1-4C1A-8C6B-4DF891B919F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0EE5738-73DA-4710-9918-624E51C9587E}" type="pres">
      <dgm:prSet presAssocID="{B2A6BB3E-9229-456D-ADB5-DB3A527BCB81}" presName="spacer" presStyleCnt="0"/>
      <dgm:spPr/>
    </dgm:pt>
    <dgm:pt modelId="{311022C8-A90C-416F-9CF8-E0EEDB40B419}" type="pres">
      <dgm:prSet presAssocID="{BC2048D0-6D84-4E1E-AD69-21B8DF515DD8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BCD50EC-ADC5-4441-9CDF-854F879A82AE}" type="pres">
      <dgm:prSet presAssocID="{090516D2-06E0-4D42-A542-4E26501FC64A}" presName="spacer" presStyleCnt="0"/>
      <dgm:spPr/>
    </dgm:pt>
    <dgm:pt modelId="{2E962C55-0E90-4A4D-B05D-F049396740B5}" type="pres">
      <dgm:prSet presAssocID="{5CD8F183-17A6-4673-B799-4EFDE15434FA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91056ADA-956F-4637-A66A-85CB9CE2777F}" type="pres">
      <dgm:prSet presAssocID="{C87F617E-E274-4B12-9EFC-E14228CA402D}" presName="spacer" presStyleCnt="0"/>
      <dgm:spPr/>
    </dgm:pt>
    <dgm:pt modelId="{1D2F9AA3-374B-47F6-9BEA-ADB4AAC6A21B}" type="pres">
      <dgm:prSet presAssocID="{A7E3BD12-90D1-47D0-894C-2B6A2AF1EBA5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441605B4-8BD9-4D75-B244-560C05C92428}" type="pres">
      <dgm:prSet presAssocID="{D908C532-020D-47E8-A5AA-04CB0404E2DD}" presName="spacer" presStyleCnt="0"/>
      <dgm:spPr/>
    </dgm:pt>
    <dgm:pt modelId="{ED8BE877-0678-4566-B8B6-4ECDEFB86295}" type="pres">
      <dgm:prSet presAssocID="{65E709B9-AD48-426A-9639-B31D57F283D3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33BEFC69-BDC8-4133-B8CA-337C15121279}" type="pres">
      <dgm:prSet presAssocID="{FC4C8A22-F01E-4B23-B449-B4F0383854E9}" presName="spacer" presStyleCnt="0"/>
      <dgm:spPr/>
    </dgm:pt>
    <dgm:pt modelId="{FE71299E-DA53-49E5-8FA3-0F69BFB77BB3}" type="pres">
      <dgm:prSet presAssocID="{3EEDEE49-7BA3-4A4E-8064-1AF318ACE97A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7CC5607-FED0-4112-BA07-D0FE3897A9B2}" srcId="{3477AF27-C336-4580-B8A4-5B59AD2F8D2D}" destId="{7AF06D5C-DAC1-4001-95E0-6136119611B8}" srcOrd="1" destOrd="0" parTransId="{84703E61-6A7C-4A65-988A-F9FB29EA17E7}" sibTransId="{C90AA2F0-2246-4DF2-A9DC-ACCC42237868}"/>
    <dgm:cxn modelId="{4CFC8D20-83E7-4A71-B944-1F04F77B6556}" srcId="{3477AF27-C336-4580-B8A4-5B59AD2F8D2D}" destId="{65E709B9-AD48-426A-9639-B31D57F283D3}" srcOrd="6" destOrd="0" parTransId="{D7B3F593-C59B-475A-BDDD-F0C3D10C50B2}" sibTransId="{FC4C8A22-F01E-4B23-B449-B4F0383854E9}"/>
    <dgm:cxn modelId="{37DF4E26-F795-44F1-9C32-D80BB452AB00}" srcId="{3477AF27-C336-4580-B8A4-5B59AD2F8D2D}" destId="{3EEDEE49-7BA3-4A4E-8064-1AF318ACE97A}" srcOrd="7" destOrd="0" parTransId="{64331351-AC84-42C2-97A6-656115C39F9C}" sibTransId="{93780CC5-1A54-4753-9EC8-D63193C42CE9}"/>
    <dgm:cxn modelId="{2EA2DB26-59E0-427D-863E-84C63805C5FF}" type="presOf" srcId="{BC2048D0-6D84-4E1E-AD69-21B8DF515DD8}" destId="{311022C8-A90C-416F-9CF8-E0EEDB40B419}" srcOrd="0" destOrd="0" presId="urn:microsoft.com/office/officeart/2005/8/layout/vList2"/>
    <dgm:cxn modelId="{725B442C-058D-4BED-B488-E4E0AE30431D}" srcId="{3477AF27-C336-4580-B8A4-5B59AD2F8D2D}" destId="{3DBAE781-71B1-4C1A-8C6B-4DF891B919F6}" srcOrd="2" destOrd="0" parTransId="{DBA1C7FA-6FFE-47D4-9F2D-1F2B5E03BACE}" sibTransId="{B2A6BB3E-9229-456D-ADB5-DB3A527BCB81}"/>
    <dgm:cxn modelId="{3A09734B-692E-43D9-A592-8777D14B1CD7}" type="presOf" srcId="{7AF06D5C-DAC1-4001-95E0-6136119611B8}" destId="{D8D46EF4-D810-4FFB-9B3E-B5754FC77956}" srcOrd="0" destOrd="0" presId="urn:microsoft.com/office/officeart/2005/8/layout/vList2"/>
    <dgm:cxn modelId="{4F517D60-5F7D-496D-A241-282EF04F1C61}" type="presOf" srcId="{3477AF27-C336-4580-B8A4-5B59AD2F8D2D}" destId="{44032896-6A86-41EF-AF4E-64CA23BA9C90}" srcOrd="0" destOrd="0" presId="urn:microsoft.com/office/officeart/2005/8/layout/vList2"/>
    <dgm:cxn modelId="{F0EB7063-7B18-4D34-ACD4-3FA4C4261FD3}" type="presOf" srcId="{3EEDEE49-7BA3-4A4E-8064-1AF318ACE97A}" destId="{FE71299E-DA53-49E5-8FA3-0F69BFB77BB3}" srcOrd="0" destOrd="0" presId="urn:microsoft.com/office/officeart/2005/8/layout/vList2"/>
    <dgm:cxn modelId="{00177676-506E-459C-9AD9-64500E834731}" srcId="{3477AF27-C336-4580-B8A4-5B59AD2F8D2D}" destId="{BC2048D0-6D84-4E1E-AD69-21B8DF515DD8}" srcOrd="3" destOrd="0" parTransId="{7608AF9C-E7E8-4C5A-8C0C-B91F34A15066}" sibTransId="{090516D2-06E0-4D42-A542-4E26501FC64A}"/>
    <dgm:cxn modelId="{831E6478-4461-402C-AD9F-62FEE7024363}" type="presOf" srcId="{5CD8F183-17A6-4673-B799-4EFDE15434FA}" destId="{2E962C55-0E90-4A4D-B05D-F049396740B5}" srcOrd="0" destOrd="0" presId="urn:microsoft.com/office/officeart/2005/8/layout/vList2"/>
    <dgm:cxn modelId="{E7151B86-9107-4798-8BE8-2FBCA95C599C}" type="presOf" srcId="{A7E3BD12-90D1-47D0-894C-2B6A2AF1EBA5}" destId="{1D2F9AA3-374B-47F6-9BEA-ADB4AAC6A21B}" srcOrd="0" destOrd="0" presId="urn:microsoft.com/office/officeart/2005/8/layout/vList2"/>
    <dgm:cxn modelId="{9C50EE86-B602-4958-9B8E-B020528EAF0A}" srcId="{3477AF27-C336-4580-B8A4-5B59AD2F8D2D}" destId="{5CD8F183-17A6-4673-B799-4EFDE15434FA}" srcOrd="4" destOrd="0" parTransId="{3F3B43AF-C206-4D22-86CD-F6F1E01CA83C}" sibTransId="{C87F617E-E274-4B12-9EFC-E14228CA402D}"/>
    <dgm:cxn modelId="{D240F59D-BCE2-4777-B098-A50FA28CF456}" type="presOf" srcId="{65E709B9-AD48-426A-9639-B31D57F283D3}" destId="{ED8BE877-0678-4566-B8B6-4ECDEFB86295}" srcOrd="0" destOrd="0" presId="urn:microsoft.com/office/officeart/2005/8/layout/vList2"/>
    <dgm:cxn modelId="{1084EFAB-1D9A-4CAB-862A-8F10519D7B0F}" type="presOf" srcId="{3DBAE781-71B1-4C1A-8C6B-4DF891B919F6}" destId="{12BD92E5-B81D-4F07-A428-39E8F6DF5069}" srcOrd="0" destOrd="0" presId="urn:microsoft.com/office/officeart/2005/8/layout/vList2"/>
    <dgm:cxn modelId="{E32382AF-14C6-9E4A-A720-5FD7D5C899D7}" type="presOf" srcId="{1F2B09CE-2760-8441-8A73-216CACAAB43B}" destId="{ABA931E5-505D-D54A-8EB3-AFB2AE132905}" srcOrd="0" destOrd="0" presId="urn:microsoft.com/office/officeart/2005/8/layout/vList2"/>
    <dgm:cxn modelId="{A98FB2BA-E894-444C-84D4-B1B996D6E686}" srcId="{3477AF27-C336-4580-B8A4-5B59AD2F8D2D}" destId="{A7E3BD12-90D1-47D0-894C-2B6A2AF1EBA5}" srcOrd="5" destOrd="0" parTransId="{CEF00966-8350-474D-AFF7-49CDBF70A59D}" sibTransId="{D908C532-020D-47E8-A5AA-04CB0404E2DD}"/>
    <dgm:cxn modelId="{955DD0F6-7465-0742-BF59-1DDF21A5B667}" srcId="{3477AF27-C336-4580-B8A4-5B59AD2F8D2D}" destId="{1F2B09CE-2760-8441-8A73-216CACAAB43B}" srcOrd="0" destOrd="0" parTransId="{37F04D8D-4096-AF4E-A263-6232E4DA95BE}" sibTransId="{B8401848-B760-A144-B03A-5523015DAD41}"/>
    <dgm:cxn modelId="{48267A1F-C353-204C-AD32-14E8D7F687FC}" type="presParOf" srcId="{44032896-6A86-41EF-AF4E-64CA23BA9C90}" destId="{ABA931E5-505D-D54A-8EB3-AFB2AE132905}" srcOrd="0" destOrd="0" presId="urn:microsoft.com/office/officeart/2005/8/layout/vList2"/>
    <dgm:cxn modelId="{F7428B81-464D-034E-9CD1-B5CC53F6BAA7}" type="presParOf" srcId="{44032896-6A86-41EF-AF4E-64CA23BA9C90}" destId="{4B928EB8-FB5B-2A4F-8559-8371B9C1956A}" srcOrd="1" destOrd="0" presId="urn:microsoft.com/office/officeart/2005/8/layout/vList2"/>
    <dgm:cxn modelId="{5B001F3A-AD19-41B7-B934-88EEE6631411}" type="presParOf" srcId="{44032896-6A86-41EF-AF4E-64CA23BA9C90}" destId="{D8D46EF4-D810-4FFB-9B3E-B5754FC77956}" srcOrd="2" destOrd="0" presId="urn:microsoft.com/office/officeart/2005/8/layout/vList2"/>
    <dgm:cxn modelId="{5DF600B8-B23C-42C3-94D9-2D66E56926BF}" type="presParOf" srcId="{44032896-6A86-41EF-AF4E-64CA23BA9C90}" destId="{9D90000D-F3B1-4E2F-B657-6C5711B4E822}" srcOrd="3" destOrd="0" presId="urn:microsoft.com/office/officeart/2005/8/layout/vList2"/>
    <dgm:cxn modelId="{9DC5E363-F4FC-4361-B091-F55249A94B4C}" type="presParOf" srcId="{44032896-6A86-41EF-AF4E-64CA23BA9C90}" destId="{12BD92E5-B81D-4F07-A428-39E8F6DF5069}" srcOrd="4" destOrd="0" presId="urn:microsoft.com/office/officeart/2005/8/layout/vList2"/>
    <dgm:cxn modelId="{879F67F0-E665-4F09-AA0B-978853EE6C37}" type="presParOf" srcId="{44032896-6A86-41EF-AF4E-64CA23BA9C90}" destId="{40EE5738-73DA-4710-9918-624E51C9587E}" srcOrd="5" destOrd="0" presId="urn:microsoft.com/office/officeart/2005/8/layout/vList2"/>
    <dgm:cxn modelId="{CBAEF080-2ED9-4CA5-AD41-7AA711795405}" type="presParOf" srcId="{44032896-6A86-41EF-AF4E-64CA23BA9C90}" destId="{311022C8-A90C-416F-9CF8-E0EEDB40B419}" srcOrd="6" destOrd="0" presId="urn:microsoft.com/office/officeart/2005/8/layout/vList2"/>
    <dgm:cxn modelId="{256A6051-A9C4-4E63-BEDB-5B69F59D1CAC}" type="presParOf" srcId="{44032896-6A86-41EF-AF4E-64CA23BA9C90}" destId="{9BCD50EC-ADC5-4441-9CDF-854F879A82AE}" srcOrd="7" destOrd="0" presId="urn:microsoft.com/office/officeart/2005/8/layout/vList2"/>
    <dgm:cxn modelId="{2E6E1FCA-7208-4EE2-96BC-59760D3A7162}" type="presParOf" srcId="{44032896-6A86-41EF-AF4E-64CA23BA9C90}" destId="{2E962C55-0E90-4A4D-B05D-F049396740B5}" srcOrd="8" destOrd="0" presId="urn:microsoft.com/office/officeart/2005/8/layout/vList2"/>
    <dgm:cxn modelId="{6119F374-6937-4F31-B85B-017179756F03}" type="presParOf" srcId="{44032896-6A86-41EF-AF4E-64CA23BA9C90}" destId="{91056ADA-956F-4637-A66A-85CB9CE2777F}" srcOrd="9" destOrd="0" presId="urn:microsoft.com/office/officeart/2005/8/layout/vList2"/>
    <dgm:cxn modelId="{EA75F704-C32E-4549-B8EB-D92D25D66E27}" type="presParOf" srcId="{44032896-6A86-41EF-AF4E-64CA23BA9C90}" destId="{1D2F9AA3-374B-47F6-9BEA-ADB4AAC6A21B}" srcOrd="10" destOrd="0" presId="urn:microsoft.com/office/officeart/2005/8/layout/vList2"/>
    <dgm:cxn modelId="{6ACF2456-78C6-4D3E-8496-9035B423CA59}" type="presParOf" srcId="{44032896-6A86-41EF-AF4E-64CA23BA9C90}" destId="{441605B4-8BD9-4D75-B244-560C05C92428}" srcOrd="11" destOrd="0" presId="urn:microsoft.com/office/officeart/2005/8/layout/vList2"/>
    <dgm:cxn modelId="{4F5680FD-DFA7-4A52-B55E-17F2269C85BE}" type="presParOf" srcId="{44032896-6A86-41EF-AF4E-64CA23BA9C90}" destId="{ED8BE877-0678-4566-B8B6-4ECDEFB86295}" srcOrd="12" destOrd="0" presId="urn:microsoft.com/office/officeart/2005/8/layout/vList2"/>
    <dgm:cxn modelId="{9C118C22-8B5F-4423-A0C6-0CA38CC725C1}" type="presParOf" srcId="{44032896-6A86-41EF-AF4E-64CA23BA9C90}" destId="{33BEFC69-BDC8-4133-B8CA-337C15121279}" srcOrd="13" destOrd="0" presId="urn:microsoft.com/office/officeart/2005/8/layout/vList2"/>
    <dgm:cxn modelId="{9DECB4F1-B9D8-4AA5-A2CB-4353B11FF5FB}" type="presParOf" srcId="{44032896-6A86-41EF-AF4E-64CA23BA9C90}" destId="{FE71299E-DA53-49E5-8FA3-0F69BFB77BB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DFE729C-EA1C-FA4D-A008-E8D6B7D7EA78}" type="doc">
      <dgm:prSet loTypeId="urn:microsoft.com/office/officeart/2005/8/layout/vList2" loCatId="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9FC8ADE-B4B6-3F46-9367-77A8C43E4C03}">
      <dgm:prSet/>
      <dgm:spPr/>
      <dgm:t>
        <a:bodyPr/>
        <a:lstStyle/>
        <a:p>
          <a:r>
            <a:rPr lang="en-US"/>
            <a:t>In the real world, each process is an outcome of </a:t>
          </a:r>
          <a:endParaRPr lang="en-US" dirty="0"/>
        </a:p>
      </dgm:t>
    </dgm:pt>
    <dgm:pt modelId="{38EEAAA9-C5CF-1A42-A1E1-E1958A5DD96B}" type="parTrans" cxnId="{F4B61DCE-8599-0E44-AEF6-2989BEC8B20E}">
      <dgm:prSet/>
      <dgm:spPr/>
      <dgm:t>
        <a:bodyPr/>
        <a:lstStyle/>
        <a:p>
          <a:endParaRPr lang="en-US"/>
        </a:p>
      </dgm:t>
    </dgm:pt>
    <dgm:pt modelId="{1CFBF615-68CD-A144-81CF-03FF7687BA3C}" type="sibTrans" cxnId="{F4B61DCE-8599-0E44-AEF6-2989BEC8B20E}">
      <dgm:prSet/>
      <dgm:spPr/>
      <dgm:t>
        <a:bodyPr/>
        <a:lstStyle/>
        <a:p>
          <a:endParaRPr lang="en-US"/>
        </a:p>
      </dgm:t>
    </dgm:pt>
    <dgm:pt modelId="{AB1752CC-31AE-954B-9DD8-1DA5E4AE41B7}">
      <dgm:prSet/>
      <dgm:spPr/>
      <dgm:t>
        <a:bodyPr/>
        <a:lstStyle/>
        <a:p>
          <a:r>
            <a:rPr lang="en-US" dirty="0"/>
            <a:t>A (non)linear combination of relationships between multiple processes </a:t>
          </a:r>
        </a:p>
      </dgm:t>
    </dgm:pt>
    <dgm:pt modelId="{92AF7B46-A6AC-E244-BD50-CA305EEBAD26}" type="parTrans" cxnId="{8CAB4C23-518A-6043-A810-5B633D58BCA2}">
      <dgm:prSet/>
      <dgm:spPr/>
      <dgm:t>
        <a:bodyPr/>
        <a:lstStyle/>
        <a:p>
          <a:endParaRPr lang="en-US"/>
        </a:p>
      </dgm:t>
    </dgm:pt>
    <dgm:pt modelId="{E16A50F9-24E0-C844-BE91-E5CCCF20E567}" type="sibTrans" cxnId="{8CAB4C23-518A-6043-A810-5B633D58BCA2}">
      <dgm:prSet/>
      <dgm:spPr/>
      <dgm:t>
        <a:bodyPr/>
        <a:lstStyle/>
        <a:p>
          <a:endParaRPr lang="en-US"/>
        </a:p>
      </dgm:t>
    </dgm:pt>
    <dgm:pt modelId="{567FFB56-AED1-6747-860D-D358C367B08E}">
      <dgm:prSet/>
      <dgm:spPr/>
      <dgm:t>
        <a:bodyPr/>
        <a:lstStyle/>
        <a:p>
          <a:r>
            <a:rPr lang="en-US" dirty="0"/>
            <a:t>With mutual delays and shock events</a:t>
          </a:r>
        </a:p>
      </dgm:t>
    </dgm:pt>
    <dgm:pt modelId="{91A77201-2AC1-E445-8B8C-FB0FD3E35DE4}" type="parTrans" cxnId="{7C2DF141-859B-C644-819A-A8B975B79DF7}">
      <dgm:prSet/>
      <dgm:spPr/>
      <dgm:t>
        <a:bodyPr/>
        <a:lstStyle/>
        <a:p>
          <a:endParaRPr lang="en-US"/>
        </a:p>
      </dgm:t>
    </dgm:pt>
    <dgm:pt modelId="{0226119E-3198-0245-8B14-206D4E12F882}" type="sibTrans" cxnId="{7C2DF141-859B-C644-819A-A8B975B79DF7}">
      <dgm:prSet/>
      <dgm:spPr/>
      <dgm:t>
        <a:bodyPr/>
        <a:lstStyle/>
        <a:p>
          <a:endParaRPr lang="en-US"/>
        </a:p>
      </dgm:t>
    </dgm:pt>
    <dgm:pt modelId="{C1089E15-0FEB-F84E-A162-1319FBF55FCA}">
      <dgm:prSet/>
      <dgm:spPr/>
      <dgm:t>
        <a:bodyPr/>
        <a:lstStyle/>
        <a:p>
          <a:r>
            <a:rPr lang="en-US" dirty="0"/>
            <a:t>Non-Stationarity in a single time series may be simply a cointegration of multiple time series</a:t>
          </a:r>
        </a:p>
      </dgm:t>
    </dgm:pt>
    <dgm:pt modelId="{45A641B4-A81F-134E-B631-B272188A98F5}" type="parTrans" cxnId="{D3F8E1AF-BEF9-7D4F-86B9-54551F004488}">
      <dgm:prSet/>
      <dgm:spPr/>
      <dgm:t>
        <a:bodyPr/>
        <a:lstStyle/>
        <a:p>
          <a:endParaRPr lang="en-US"/>
        </a:p>
      </dgm:t>
    </dgm:pt>
    <dgm:pt modelId="{D2D45954-ACD9-EC4A-9A58-6379D8A73189}" type="sibTrans" cxnId="{D3F8E1AF-BEF9-7D4F-86B9-54551F004488}">
      <dgm:prSet/>
      <dgm:spPr/>
      <dgm:t>
        <a:bodyPr/>
        <a:lstStyle/>
        <a:p>
          <a:endParaRPr lang="en-US"/>
        </a:p>
      </dgm:t>
    </dgm:pt>
    <dgm:pt modelId="{D89D0AFB-FAF2-3C4C-9AEF-6AEB93669965}">
      <dgm:prSet/>
      <dgm:spPr/>
      <dgm:t>
        <a:bodyPr/>
        <a:lstStyle/>
        <a:p>
          <a:r>
            <a:rPr lang="en-US" dirty="0"/>
            <a:t>Nobel Prize awarded to Clive Granger in 2003 for this insight in econometrics</a:t>
          </a:r>
        </a:p>
      </dgm:t>
    </dgm:pt>
    <dgm:pt modelId="{FBBEE427-E341-F140-B401-806F27A5DD8C}" type="parTrans" cxnId="{5E6BD615-EDD7-F347-A8B8-1CA4D1A37619}">
      <dgm:prSet/>
      <dgm:spPr/>
      <dgm:t>
        <a:bodyPr/>
        <a:lstStyle/>
        <a:p>
          <a:endParaRPr lang="en-US"/>
        </a:p>
      </dgm:t>
    </dgm:pt>
    <dgm:pt modelId="{148681A4-22BE-3040-96CF-EFB0E5A6E6D1}" type="sibTrans" cxnId="{5E6BD615-EDD7-F347-A8B8-1CA4D1A37619}">
      <dgm:prSet/>
      <dgm:spPr/>
      <dgm:t>
        <a:bodyPr/>
        <a:lstStyle/>
        <a:p>
          <a:endParaRPr lang="en-US"/>
        </a:p>
      </dgm:t>
    </dgm:pt>
    <dgm:pt modelId="{34A8132C-C53E-2D49-8850-D0B7A122823D}">
      <dgm:prSet/>
      <dgm:spPr/>
      <dgm:t>
        <a:bodyPr/>
        <a:lstStyle/>
        <a:p>
          <a:r>
            <a:rPr lang="en-US" dirty="0"/>
            <a:t>Well-known in statistics for many years</a:t>
          </a:r>
        </a:p>
      </dgm:t>
    </dgm:pt>
    <dgm:pt modelId="{0BB39B89-E633-E945-9687-35AA4C40383B}" type="parTrans" cxnId="{090D3386-6F19-AD40-A29E-50762D088397}">
      <dgm:prSet/>
      <dgm:spPr/>
      <dgm:t>
        <a:bodyPr/>
        <a:lstStyle/>
        <a:p>
          <a:endParaRPr lang="en-US"/>
        </a:p>
      </dgm:t>
    </dgm:pt>
    <dgm:pt modelId="{58BCE514-A4C5-3D4E-88F9-22F637F97132}" type="sibTrans" cxnId="{090D3386-6F19-AD40-A29E-50762D088397}">
      <dgm:prSet/>
      <dgm:spPr/>
      <dgm:t>
        <a:bodyPr/>
        <a:lstStyle/>
        <a:p>
          <a:endParaRPr lang="en-US"/>
        </a:p>
      </dgm:t>
    </dgm:pt>
    <dgm:pt modelId="{F3D6166B-0AB9-224C-9D17-89919103C4AA}" type="pres">
      <dgm:prSet presAssocID="{4DFE729C-EA1C-FA4D-A008-E8D6B7D7EA78}" presName="linear" presStyleCnt="0">
        <dgm:presLayoutVars>
          <dgm:animLvl val="lvl"/>
          <dgm:resizeHandles val="exact"/>
        </dgm:presLayoutVars>
      </dgm:prSet>
      <dgm:spPr/>
    </dgm:pt>
    <dgm:pt modelId="{87E46BA1-580F-4442-9CCA-6E8002A8A165}" type="pres">
      <dgm:prSet presAssocID="{29FC8ADE-B4B6-3F46-9367-77A8C43E4C0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008B3D1-8D3D-8B41-A2D2-1AD5CA0C9BF2}" type="pres">
      <dgm:prSet presAssocID="{29FC8ADE-B4B6-3F46-9367-77A8C43E4C03}" presName="childText" presStyleLbl="revTx" presStyleIdx="0" presStyleCnt="2">
        <dgm:presLayoutVars>
          <dgm:bulletEnabled val="1"/>
        </dgm:presLayoutVars>
      </dgm:prSet>
      <dgm:spPr/>
    </dgm:pt>
    <dgm:pt modelId="{65C8D46A-5813-5140-89B5-0FABA3C238F7}" type="pres">
      <dgm:prSet presAssocID="{C1089E15-0FEB-F84E-A162-1319FBF55FC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7BA97C2-A459-494A-A149-06422D07D727}" type="pres">
      <dgm:prSet presAssocID="{C1089E15-0FEB-F84E-A162-1319FBF55FC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F613302-CC18-AF43-89DD-E17710CF0E45}" type="presOf" srcId="{29FC8ADE-B4B6-3F46-9367-77A8C43E4C03}" destId="{87E46BA1-580F-4442-9CCA-6E8002A8A165}" srcOrd="0" destOrd="0" presId="urn:microsoft.com/office/officeart/2005/8/layout/vList2"/>
    <dgm:cxn modelId="{5E6BD615-EDD7-F347-A8B8-1CA4D1A37619}" srcId="{C1089E15-0FEB-F84E-A162-1319FBF55FCA}" destId="{D89D0AFB-FAF2-3C4C-9AEF-6AEB93669965}" srcOrd="0" destOrd="0" parTransId="{FBBEE427-E341-F140-B401-806F27A5DD8C}" sibTransId="{148681A4-22BE-3040-96CF-EFB0E5A6E6D1}"/>
    <dgm:cxn modelId="{8CAB4C23-518A-6043-A810-5B633D58BCA2}" srcId="{29FC8ADE-B4B6-3F46-9367-77A8C43E4C03}" destId="{AB1752CC-31AE-954B-9DD8-1DA5E4AE41B7}" srcOrd="0" destOrd="0" parTransId="{92AF7B46-A6AC-E244-BD50-CA305EEBAD26}" sibTransId="{E16A50F9-24E0-C844-BE91-E5CCCF20E567}"/>
    <dgm:cxn modelId="{3FA15341-2AAA-1540-B53C-140D1DD8738D}" type="presOf" srcId="{D89D0AFB-FAF2-3C4C-9AEF-6AEB93669965}" destId="{C7BA97C2-A459-494A-A149-06422D07D727}" srcOrd="0" destOrd="0" presId="urn:microsoft.com/office/officeart/2005/8/layout/vList2"/>
    <dgm:cxn modelId="{7C2DF141-859B-C644-819A-A8B975B79DF7}" srcId="{29FC8ADE-B4B6-3F46-9367-77A8C43E4C03}" destId="{567FFB56-AED1-6747-860D-D358C367B08E}" srcOrd="1" destOrd="0" parTransId="{91A77201-2AC1-E445-8B8C-FB0FD3E35DE4}" sibTransId="{0226119E-3198-0245-8B14-206D4E12F882}"/>
    <dgm:cxn modelId="{0F400578-8010-C849-BBE2-4BA510FA96F2}" type="presOf" srcId="{AB1752CC-31AE-954B-9DD8-1DA5E4AE41B7}" destId="{D008B3D1-8D3D-8B41-A2D2-1AD5CA0C9BF2}" srcOrd="0" destOrd="0" presId="urn:microsoft.com/office/officeart/2005/8/layout/vList2"/>
    <dgm:cxn modelId="{090D3386-6F19-AD40-A29E-50762D088397}" srcId="{C1089E15-0FEB-F84E-A162-1319FBF55FCA}" destId="{34A8132C-C53E-2D49-8850-D0B7A122823D}" srcOrd="1" destOrd="0" parTransId="{0BB39B89-E633-E945-9687-35AA4C40383B}" sibTransId="{58BCE514-A4C5-3D4E-88F9-22F637F97132}"/>
    <dgm:cxn modelId="{0426BC88-4664-2549-A108-E5F0C047BA6C}" type="presOf" srcId="{C1089E15-0FEB-F84E-A162-1319FBF55FCA}" destId="{65C8D46A-5813-5140-89B5-0FABA3C238F7}" srcOrd="0" destOrd="0" presId="urn:microsoft.com/office/officeart/2005/8/layout/vList2"/>
    <dgm:cxn modelId="{98AB0C9E-AF6C-D343-B783-5D780D8B30DE}" type="presOf" srcId="{4DFE729C-EA1C-FA4D-A008-E8D6B7D7EA78}" destId="{F3D6166B-0AB9-224C-9D17-89919103C4AA}" srcOrd="0" destOrd="0" presId="urn:microsoft.com/office/officeart/2005/8/layout/vList2"/>
    <dgm:cxn modelId="{D3F8E1AF-BEF9-7D4F-86B9-54551F004488}" srcId="{4DFE729C-EA1C-FA4D-A008-E8D6B7D7EA78}" destId="{C1089E15-0FEB-F84E-A162-1319FBF55FCA}" srcOrd="1" destOrd="0" parTransId="{45A641B4-A81F-134E-B631-B272188A98F5}" sibTransId="{D2D45954-ACD9-EC4A-9A58-6379D8A73189}"/>
    <dgm:cxn modelId="{F4B61DCE-8599-0E44-AEF6-2989BEC8B20E}" srcId="{4DFE729C-EA1C-FA4D-A008-E8D6B7D7EA78}" destId="{29FC8ADE-B4B6-3F46-9367-77A8C43E4C03}" srcOrd="0" destOrd="0" parTransId="{38EEAAA9-C5CF-1A42-A1E1-E1958A5DD96B}" sibTransId="{1CFBF615-68CD-A144-81CF-03FF7687BA3C}"/>
    <dgm:cxn modelId="{140DE5F9-1956-AA4A-92F1-BEE121C4795B}" type="presOf" srcId="{34A8132C-C53E-2D49-8850-D0B7A122823D}" destId="{C7BA97C2-A459-494A-A149-06422D07D727}" srcOrd="0" destOrd="1" presId="urn:microsoft.com/office/officeart/2005/8/layout/vList2"/>
    <dgm:cxn modelId="{37DDFDFC-8E9B-AB42-B034-ABD07D546F80}" type="presOf" srcId="{567FFB56-AED1-6747-860D-D358C367B08E}" destId="{D008B3D1-8D3D-8B41-A2D2-1AD5CA0C9BF2}" srcOrd="0" destOrd="1" presId="urn:microsoft.com/office/officeart/2005/8/layout/vList2"/>
    <dgm:cxn modelId="{59BDECED-4249-324C-8204-6056777AE54C}" type="presParOf" srcId="{F3D6166B-0AB9-224C-9D17-89919103C4AA}" destId="{87E46BA1-580F-4442-9CCA-6E8002A8A165}" srcOrd="0" destOrd="0" presId="urn:microsoft.com/office/officeart/2005/8/layout/vList2"/>
    <dgm:cxn modelId="{4EEF8E9D-79C5-744B-AE26-B873BCD98B31}" type="presParOf" srcId="{F3D6166B-0AB9-224C-9D17-89919103C4AA}" destId="{D008B3D1-8D3D-8B41-A2D2-1AD5CA0C9BF2}" srcOrd="1" destOrd="0" presId="urn:microsoft.com/office/officeart/2005/8/layout/vList2"/>
    <dgm:cxn modelId="{549FF41D-4719-6846-B433-C37D29A5F986}" type="presParOf" srcId="{F3D6166B-0AB9-224C-9D17-89919103C4AA}" destId="{65C8D46A-5813-5140-89B5-0FABA3C238F7}" srcOrd="2" destOrd="0" presId="urn:microsoft.com/office/officeart/2005/8/layout/vList2"/>
    <dgm:cxn modelId="{3632CC2D-326F-A344-9FE9-9919BFD9B2F3}" type="presParOf" srcId="{F3D6166B-0AB9-224C-9D17-89919103C4AA}" destId="{C7BA97C2-A459-494A-A149-06422D07D72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7563B3E-8F70-FC4E-90E7-55E892827749}" type="doc">
      <dgm:prSet loTypeId="urn:microsoft.com/office/officeart/2005/8/layout/vList2" loCatId="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881A391-DA10-A648-8585-C3B533F4B1CE}">
      <dgm:prSet phldrT="[Text]" custT="1"/>
      <dgm:spPr/>
      <dgm:t>
        <a:bodyPr/>
        <a:lstStyle/>
        <a:p>
          <a:r>
            <a:rPr lang="en-IN" sz="3200" dirty="0"/>
            <a:t>Works Well for One-Two Levels, I(1)/I(2)</a:t>
          </a:r>
          <a:endParaRPr lang="en-US" sz="3200" dirty="0"/>
        </a:p>
      </dgm:t>
    </dgm:pt>
    <dgm:pt modelId="{5F27AE4C-FD91-7F4D-9D82-8BDFC4656EC4}" type="parTrans" cxnId="{EC15F1EB-872F-5B41-8CBB-EF2AD4CB389A}">
      <dgm:prSet/>
      <dgm:spPr/>
      <dgm:t>
        <a:bodyPr/>
        <a:lstStyle/>
        <a:p>
          <a:endParaRPr lang="en-US" sz="1100"/>
        </a:p>
      </dgm:t>
    </dgm:pt>
    <dgm:pt modelId="{16493FC5-294D-6E4D-85EC-3036301A9FB6}" type="sibTrans" cxnId="{EC15F1EB-872F-5B41-8CBB-EF2AD4CB389A}">
      <dgm:prSet/>
      <dgm:spPr/>
      <dgm:t>
        <a:bodyPr/>
        <a:lstStyle/>
        <a:p>
          <a:endParaRPr lang="en-US" sz="1100"/>
        </a:p>
      </dgm:t>
    </dgm:pt>
    <dgm:pt modelId="{A9972786-28D0-C546-9DF6-D997075B2D1F}">
      <dgm:prSet custT="1"/>
      <dgm:spPr/>
      <dgm:t>
        <a:bodyPr/>
        <a:lstStyle/>
        <a:p>
          <a:r>
            <a:rPr lang="en-IN" sz="2800" dirty="0"/>
            <a:t>After Second Level, Risk of Chaotic </a:t>
          </a:r>
          <a:r>
            <a:rPr lang="en-IN" sz="2800" dirty="0" err="1"/>
            <a:t>Behavior</a:t>
          </a:r>
          <a:endParaRPr lang="en-IN" sz="2800" dirty="0"/>
        </a:p>
      </dgm:t>
    </dgm:pt>
    <dgm:pt modelId="{5A04C910-F4F7-A445-AD50-9E0BD5B1315A}" type="parTrans" cxnId="{E6A62E47-B18D-D94B-8DFE-2C93E8CEA41B}">
      <dgm:prSet/>
      <dgm:spPr/>
      <dgm:t>
        <a:bodyPr/>
        <a:lstStyle/>
        <a:p>
          <a:endParaRPr lang="en-US" sz="1100"/>
        </a:p>
      </dgm:t>
    </dgm:pt>
    <dgm:pt modelId="{922DADA5-545A-3C40-93EC-A21A248001BF}" type="sibTrans" cxnId="{E6A62E47-B18D-D94B-8DFE-2C93E8CEA41B}">
      <dgm:prSet/>
      <dgm:spPr/>
      <dgm:t>
        <a:bodyPr/>
        <a:lstStyle/>
        <a:p>
          <a:endParaRPr lang="en-US" sz="1100"/>
        </a:p>
      </dgm:t>
    </dgm:pt>
    <dgm:pt modelId="{056697AA-89F8-9345-AB09-9247B015592B}">
      <dgm:prSet custT="1"/>
      <dgm:spPr/>
      <dgm:t>
        <a:bodyPr/>
        <a:lstStyle/>
        <a:p>
          <a:r>
            <a:rPr lang="en-IN" sz="3200" dirty="0"/>
            <a:t>Apparent Non-Stationarity Could Be Due to Contributing Variables </a:t>
          </a:r>
        </a:p>
      </dgm:t>
    </dgm:pt>
    <dgm:pt modelId="{C1C46E15-3B6A-F540-B75C-6450B9E6D3E3}" type="parTrans" cxnId="{C2B758B6-9D7C-F84B-BFDC-7C0ECCAFB9CC}">
      <dgm:prSet/>
      <dgm:spPr/>
      <dgm:t>
        <a:bodyPr/>
        <a:lstStyle/>
        <a:p>
          <a:endParaRPr lang="en-US" sz="1100"/>
        </a:p>
      </dgm:t>
    </dgm:pt>
    <dgm:pt modelId="{706907EE-3229-0945-986C-6C1686F4419F}" type="sibTrans" cxnId="{C2B758B6-9D7C-F84B-BFDC-7C0ECCAFB9CC}">
      <dgm:prSet/>
      <dgm:spPr/>
      <dgm:t>
        <a:bodyPr/>
        <a:lstStyle/>
        <a:p>
          <a:endParaRPr lang="en-US" sz="1100"/>
        </a:p>
      </dgm:t>
    </dgm:pt>
    <dgm:pt modelId="{4573A4B2-23D0-5C4D-96E7-9C953546AB88}">
      <dgm:prSet custT="1"/>
      <dgm:spPr/>
      <dgm:t>
        <a:bodyPr/>
        <a:lstStyle/>
        <a:p>
          <a:r>
            <a:rPr lang="en-IN" sz="2800" dirty="0"/>
            <a:t>There May Be a Cointegration With Causative Variables That Removes Non-Stationarity</a:t>
          </a:r>
        </a:p>
      </dgm:t>
    </dgm:pt>
    <dgm:pt modelId="{9953C82E-7EC8-1F40-9BE3-3E64ABE9409D}" type="parTrans" cxnId="{5E0B9D28-2FBC-DA4A-BF87-469B02F5E936}">
      <dgm:prSet/>
      <dgm:spPr/>
      <dgm:t>
        <a:bodyPr/>
        <a:lstStyle/>
        <a:p>
          <a:endParaRPr lang="en-US" sz="1100"/>
        </a:p>
      </dgm:t>
    </dgm:pt>
    <dgm:pt modelId="{D54270E1-EC66-C84B-97FF-3EDD40DC64A5}" type="sibTrans" cxnId="{5E0B9D28-2FBC-DA4A-BF87-469B02F5E936}">
      <dgm:prSet/>
      <dgm:spPr/>
      <dgm:t>
        <a:bodyPr/>
        <a:lstStyle/>
        <a:p>
          <a:endParaRPr lang="en-US" sz="1100"/>
        </a:p>
      </dgm:t>
    </dgm:pt>
    <dgm:pt modelId="{23B8AA6F-2807-EE42-BA2B-7E7AE521EAC4}" type="pres">
      <dgm:prSet presAssocID="{F7563B3E-8F70-FC4E-90E7-55E892827749}" presName="linear" presStyleCnt="0">
        <dgm:presLayoutVars>
          <dgm:animLvl val="lvl"/>
          <dgm:resizeHandles val="exact"/>
        </dgm:presLayoutVars>
      </dgm:prSet>
      <dgm:spPr/>
    </dgm:pt>
    <dgm:pt modelId="{383AB33C-3C0D-3C48-9FE5-7E3366B0CFA5}" type="pres">
      <dgm:prSet presAssocID="{5881A391-DA10-A648-8585-C3B533F4B1C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CF8B14A-423D-BC4A-8757-0B2E6ED6B82A}" type="pres">
      <dgm:prSet presAssocID="{5881A391-DA10-A648-8585-C3B533F4B1CE}" presName="childText" presStyleLbl="revTx" presStyleIdx="0" presStyleCnt="2">
        <dgm:presLayoutVars>
          <dgm:bulletEnabled val="1"/>
        </dgm:presLayoutVars>
      </dgm:prSet>
      <dgm:spPr/>
    </dgm:pt>
    <dgm:pt modelId="{2EFF61E2-DD0C-1E4B-9927-C9D0769B0A17}" type="pres">
      <dgm:prSet presAssocID="{056697AA-89F8-9345-AB09-9247B015592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68ED6EF-8F8B-1D43-929C-5E94892391BE}" type="pres">
      <dgm:prSet presAssocID="{056697AA-89F8-9345-AB09-9247B015592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DBAE514-B15B-F24F-BC05-720992413D93}" type="presOf" srcId="{F7563B3E-8F70-FC4E-90E7-55E892827749}" destId="{23B8AA6F-2807-EE42-BA2B-7E7AE521EAC4}" srcOrd="0" destOrd="0" presId="urn:microsoft.com/office/officeart/2005/8/layout/vList2"/>
    <dgm:cxn modelId="{5E0B9D28-2FBC-DA4A-BF87-469B02F5E936}" srcId="{056697AA-89F8-9345-AB09-9247B015592B}" destId="{4573A4B2-23D0-5C4D-96E7-9C953546AB88}" srcOrd="0" destOrd="0" parTransId="{9953C82E-7EC8-1F40-9BE3-3E64ABE9409D}" sibTransId="{D54270E1-EC66-C84B-97FF-3EDD40DC64A5}"/>
    <dgm:cxn modelId="{E6A62E47-B18D-D94B-8DFE-2C93E8CEA41B}" srcId="{5881A391-DA10-A648-8585-C3B533F4B1CE}" destId="{A9972786-28D0-C546-9DF6-D997075B2D1F}" srcOrd="0" destOrd="0" parTransId="{5A04C910-F4F7-A445-AD50-9E0BD5B1315A}" sibTransId="{922DADA5-545A-3C40-93EC-A21A248001BF}"/>
    <dgm:cxn modelId="{CA552C58-AA00-9141-931F-07E6850EC17B}" type="presOf" srcId="{056697AA-89F8-9345-AB09-9247B015592B}" destId="{2EFF61E2-DD0C-1E4B-9927-C9D0769B0A17}" srcOrd="0" destOrd="0" presId="urn:microsoft.com/office/officeart/2005/8/layout/vList2"/>
    <dgm:cxn modelId="{C2B758B6-9D7C-F84B-BFDC-7C0ECCAFB9CC}" srcId="{F7563B3E-8F70-FC4E-90E7-55E892827749}" destId="{056697AA-89F8-9345-AB09-9247B015592B}" srcOrd="1" destOrd="0" parTransId="{C1C46E15-3B6A-F540-B75C-6450B9E6D3E3}" sibTransId="{706907EE-3229-0945-986C-6C1686F4419F}"/>
    <dgm:cxn modelId="{6B133DC8-FC39-A547-BAB6-AB77A251760F}" type="presOf" srcId="{A9972786-28D0-C546-9DF6-D997075B2D1F}" destId="{2CF8B14A-423D-BC4A-8757-0B2E6ED6B82A}" srcOrd="0" destOrd="0" presId="urn:microsoft.com/office/officeart/2005/8/layout/vList2"/>
    <dgm:cxn modelId="{EC15F1EB-872F-5B41-8CBB-EF2AD4CB389A}" srcId="{F7563B3E-8F70-FC4E-90E7-55E892827749}" destId="{5881A391-DA10-A648-8585-C3B533F4B1CE}" srcOrd="0" destOrd="0" parTransId="{5F27AE4C-FD91-7F4D-9D82-8BDFC4656EC4}" sibTransId="{16493FC5-294D-6E4D-85EC-3036301A9FB6}"/>
    <dgm:cxn modelId="{613A89EC-6ACA-DF47-988B-50D4051D0E1F}" type="presOf" srcId="{5881A391-DA10-A648-8585-C3B533F4B1CE}" destId="{383AB33C-3C0D-3C48-9FE5-7E3366B0CFA5}" srcOrd="0" destOrd="0" presId="urn:microsoft.com/office/officeart/2005/8/layout/vList2"/>
    <dgm:cxn modelId="{95AF48F4-8617-7C41-8783-053338C1C69F}" type="presOf" srcId="{4573A4B2-23D0-5C4D-96E7-9C953546AB88}" destId="{368ED6EF-8F8B-1D43-929C-5E94892391BE}" srcOrd="0" destOrd="0" presId="urn:microsoft.com/office/officeart/2005/8/layout/vList2"/>
    <dgm:cxn modelId="{D5BDCC7A-1D6F-4A4C-B7E7-B11B1D51A3D5}" type="presParOf" srcId="{23B8AA6F-2807-EE42-BA2B-7E7AE521EAC4}" destId="{383AB33C-3C0D-3C48-9FE5-7E3366B0CFA5}" srcOrd="0" destOrd="0" presId="urn:microsoft.com/office/officeart/2005/8/layout/vList2"/>
    <dgm:cxn modelId="{7FB280BB-066D-1C42-9F8F-E5984C7E38AF}" type="presParOf" srcId="{23B8AA6F-2807-EE42-BA2B-7E7AE521EAC4}" destId="{2CF8B14A-423D-BC4A-8757-0B2E6ED6B82A}" srcOrd="1" destOrd="0" presId="urn:microsoft.com/office/officeart/2005/8/layout/vList2"/>
    <dgm:cxn modelId="{096BA43D-6C35-5F49-8736-F506D5DB2722}" type="presParOf" srcId="{23B8AA6F-2807-EE42-BA2B-7E7AE521EAC4}" destId="{2EFF61E2-DD0C-1E4B-9927-C9D0769B0A17}" srcOrd="2" destOrd="0" presId="urn:microsoft.com/office/officeart/2005/8/layout/vList2"/>
    <dgm:cxn modelId="{28B5B8B7-09CD-D945-9FAF-BD0D4C57FB0A}" type="presParOf" srcId="{23B8AA6F-2807-EE42-BA2B-7E7AE521EAC4}" destId="{368ED6EF-8F8B-1D43-929C-5E94892391B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2AB0C66-8BB5-D14F-9C75-AB127DF519B7}" type="doc">
      <dgm:prSet loTypeId="urn:microsoft.com/office/officeart/2005/8/layout/vList2" loCatId="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A192D23-6BC5-D644-A1BD-4C91B1981BA8}">
      <dgm:prSet phldrT="[Text]"/>
      <dgm:spPr/>
      <dgm:t>
        <a:bodyPr/>
        <a:lstStyle/>
        <a:p>
          <a:r>
            <a:rPr lang="en-GB"/>
            <a:t>Two cointegrated time series follow the same long-run path</a:t>
          </a:r>
          <a:endParaRPr lang="en-US"/>
        </a:p>
      </dgm:t>
    </dgm:pt>
    <dgm:pt modelId="{689A94B9-DBB5-8F4E-8E5F-8D277A5AE32F}" type="parTrans" cxnId="{547F7151-3146-E54E-A90B-D1352289800B}">
      <dgm:prSet/>
      <dgm:spPr/>
      <dgm:t>
        <a:bodyPr/>
        <a:lstStyle/>
        <a:p>
          <a:endParaRPr lang="en-US"/>
        </a:p>
      </dgm:t>
    </dgm:pt>
    <dgm:pt modelId="{583A0CF8-1960-0A42-9747-FC5661662ECC}" type="sibTrans" cxnId="{547F7151-3146-E54E-A90B-D1352289800B}">
      <dgm:prSet/>
      <dgm:spPr/>
      <dgm:t>
        <a:bodyPr/>
        <a:lstStyle/>
        <a:p>
          <a:endParaRPr lang="en-US"/>
        </a:p>
      </dgm:t>
    </dgm:pt>
    <dgm:pt modelId="{7E9E0EBC-5E9A-E74E-9DDE-94E6B87C35EB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>
              <a:noFill/>
            </a:rPr>
            <a:t> </a:t>
          </a:r>
        </a:p>
      </dgm:t>
    </dgm:pt>
    <dgm:pt modelId="{DA7A9A6C-78CD-B34D-808F-FB515499E8BC}" type="parTrans" cxnId="{542AA588-E4A1-B741-AECE-7EAD8277B399}">
      <dgm:prSet/>
      <dgm:spPr/>
      <dgm:t>
        <a:bodyPr/>
        <a:lstStyle/>
        <a:p>
          <a:endParaRPr lang="en-US"/>
        </a:p>
      </dgm:t>
    </dgm:pt>
    <dgm:pt modelId="{E49A174C-8598-0E4D-82D1-FCF9994CC2E0}" type="sibTrans" cxnId="{542AA588-E4A1-B741-AECE-7EAD8277B399}">
      <dgm:prSet/>
      <dgm:spPr/>
      <dgm:t>
        <a:bodyPr/>
        <a:lstStyle/>
        <a:p>
          <a:endParaRPr lang="en-US"/>
        </a:p>
      </dgm:t>
    </dgm:pt>
    <dgm:pt modelId="{1AA8A805-82D6-BB4C-945C-A2A07E6C40D2}">
      <dgm:prSet/>
      <dgm:spPr/>
      <dgm:t>
        <a:bodyPr/>
        <a:lstStyle/>
        <a:p>
          <a:r>
            <a:rPr lang="en-GB" dirty="0"/>
            <a:t>Multiplying </a:t>
          </a:r>
          <a:r>
            <a:rPr lang="el-GR" dirty="0"/>
            <a:t>β</a:t>
          </a:r>
          <a:r>
            <a:rPr lang="en-GB" dirty="0"/>
            <a:t> with any non-zero constant is also cointegration vector</a:t>
          </a:r>
        </a:p>
      </dgm:t>
    </dgm:pt>
    <dgm:pt modelId="{BDE6373E-8B0A-8D4C-97F3-27C2CB4EC143}" type="parTrans" cxnId="{48415ECA-C7D6-EC47-AD4C-65966F3B5F9D}">
      <dgm:prSet/>
      <dgm:spPr/>
      <dgm:t>
        <a:bodyPr/>
        <a:lstStyle/>
        <a:p>
          <a:endParaRPr lang="en-US"/>
        </a:p>
      </dgm:t>
    </dgm:pt>
    <dgm:pt modelId="{A7BA6AFE-0F61-334F-9D8F-D7CC3C5328B9}" type="sibTrans" cxnId="{48415ECA-C7D6-EC47-AD4C-65966F3B5F9D}">
      <dgm:prSet/>
      <dgm:spPr/>
      <dgm:t>
        <a:bodyPr/>
        <a:lstStyle/>
        <a:p>
          <a:endParaRPr lang="en-US"/>
        </a:p>
      </dgm:t>
    </dgm:pt>
    <dgm:pt modelId="{6229B4EA-FA59-284C-AFC6-C5B76DCBD008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 dirty="0">
              <a:noFill/>
            </a:rPr>
            <a:t> </a:t>
          </a:r>
        </a:p>
      </dgm:t>
    </dgm:pt>
    <dgm:pt modelId="{9F7E699F-E98C-DC4C-A3D2-4383BB961744}" type="sibTrans" cxnId="{A0A95DB7-3F2B-DA46-8FB3-D025C6B72717}">
      <dgm:prSet/>
      <dgm:spPr/>
      <dgm:t>
        <a:bodyPr/>
        <a:lstStyle/>
        <a:p>
          <a:endParaRPr lang="en-US"/>
        </a:p>
      </dgm:t>
    </dgm:pt>
    <dgm:pt modelId="{F7581A42-352F-5A4A-B1D7-998052C66F91}" type="parTrans" cxnId="{A0A95DB7-3F2B-DA46-8FB3-D025C6B72717}">
      <dgm:prSet/>
      <dgm:spPr/>
      <dgm:t>
        <a:bodyPr/>
        <a:lstStyle/>
        <a:p>
          <a:endParaRPr lang="en-US"/>
        </a:p>
      </dgm:t>
    </dgm:pt>
    <dgm:pt modelId="{84B48AB4-4A68-034C-A727-F465DA9B4313}">
      <dgm:prSet/>
      <dgm:spPr/>
      <dgm:t>
        <a:bodyPr/>
        <a:lstStyle/>
        <a:p>
          <a:r>
            <a:rPr lang="en-GB" dirty="0"/>
            <a:t>All linear combinations of </a:t>
          </a:r>
          <a:r>
            <a:rPr lang="el-GR" dirty="0"/>
            <a:t>β</a:t>
          </a:r>
          <a:r>
            <a:rPr lang="en-GB" dirty="0"/>
            <a:t> are also co-integrating vectors</a:t>
          </a:r>
        </a:p>
      </dgm:t>
    </dgm:pt>
    <dgm:pt modelId="{7E9B03B1-5406-D446-826F-2B68FF99C8E9}" type="parTrans" cxnId="{303B9246-1557-D24E-A947-CAC2518EF2E1}">
      <dgm:prSet/>
      <dgm:spPr/>
    </dgm:pt>
    <dgm:pt modelId="{B0FA2DD0-AC5B-2243-AC6E-CA8DF32EAD34}" type="sibTrans" cxnId="{303B9246-1557-D24E-A947-CAC2518EF2E1}">
      <dgm:prSet/>
      <dgm:spPr/>
    </dgm:pt>
    <dgm:pt modelId="{BA132C98-AB15-7A46-92A4-736B55E4AB1A}" type="pres">
      <dgm:prSet presAssocID="{82AB0C66-8BB5-D14F-9C75-AB127DF519B7}" presName="linear" presStyleCnt="0">
        <dgm:presLayoutVars>
          <dgm:animLvl val="lvl"/>
          <dgm:resizeHandles val="exact"/>
        </dgm:presLayoutVars>
      </dgm:prSet>
      <dgm:spPr/>
    </dgm:pt>
    <dgm:pt modelId="{BB42E530-F789-4840-B26B-DDF66BB4A805}" type="pres">
      <dgm:prSet presAssocID="{EA192D23-6BC5-D644-A1BD-4C91B1981BA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CE5AE5-CB2F-7F41-9C18-5551FAC22FF1}" type="pres">
      <dgm:prSet presAssocID="{583A0CF8-1960-0A42-9747-FC5661662ECC}" presName="spacer" presStyleCnt="0"/>
      <dgm:spPr/>
    </dgm:pt>
    <dgm:pt modelId="{44765E58-BA0E-1140-AD22-0BF52DC071A6}" type="pres">
      <dgm:prSet presAssocID="{7E9E0EBC-5E9A-E74E-9DDE-94E6B87C35E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46BE18D-49CF-294E-A240-58962F08EAA3}" type="pres">
      <dgm:prSet presAssocID="{E49A174C-8598-0E4D-82D1-FCF9994CC2E0}" presName="spacer" presStyleCnt="0"/>
      <dgm:spPr/>
    </dgm:pt>
    <dgm:pt modelId="{E9F3DC32-0977-3D45-985C-3A9A0FFADB90}" type="pres">
      <dgm:prSet presAssocID="{6229B4EA-FA59-284C-AFC6-C5B76DCBD00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785EB04-1938-D149-A6B8-66DB7A5419F3}" type="pres">
      <dgm:prSet presAssocID="{9F7E699F-E98C-DC4C-A3D2-4383BB961744}" presName="spacer" presStyleCnt="0"/>
      <dgm:spPr/>
    </dgm:pt>
    <dgm:pt modelId="{F3EA5645-0B22-AD41-8A76-1D6C4F22140A}" type="pres">
      <dgm:prSet presAssocID="{84B48AB4-4A68-034C-A727-F465DA9B431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EB4AEB1-C7C1-C844-B377-3FB0ADFB1AC4}" type="pres">
      <dgm:prSet presAssocID="{B0FA2DD0-AC5B-2243-AC6E-CA8DF32EAD34}" presName="spacer" presStyleCnt="0"/>
      <dgm:spPr/>
    </dgm:pt>
    <dgm:pt modelId="{3A90888C-5E8F-2148-89E1-150457D86DED}" type="pres">
      <dgm:prSet presAssocID="{1AA8A805-82D6-BB4C-945C-A2A07E6C40D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375FC2C-7DBE-4D42-A3CF-A20F83D33B03}" type="presOf" srcId="{EA192D23-6BC5-D644-A1BD-4C91B1981BA8}" destId="{BB42E530-F789-4840-B26B-DDF66BB4A805}" srcOrd="0" destOrd="0" presId="urn:microsoft.com/office/officeart/2005/8/layout/vList2"/>
    <dgm:cxn modelId="{EAC55233-A772-2444-AC05-D25A69E74CBA}" type="presOf" srcId="{82AB0C66-8BB5-D14F-9C75-AB127DF519B7}" destId="{BA132C98-AB15-7A46-92A4-736B55E4AB1A}" srcOrd="0" destOrd="0" presId="urn:microsoft.com/office/officeart/2005/8/layout/vList2"/>
    <dgm:cxn modelId="{A1CDF744-BDF3-584C-B16D-430345904D3A}" type="presOf" srcId="{84B48AB4-4A68-034C-A727-F465DA9B4313}" destId="{F3EA5645-0B22-AD41-8A76-1D6C4F22140A}" srcOrd="0" destOrd="0" presId="urn:microsoft.com/office/officeart/2005/8/layout/vList2"/>
    <dgm:cxn modelId="{303B9246-1557-D24E-A947-CAC2518EF2E1}" srcId="{82AB0C66-8BB5-D14F-9C75-AB127DF519B7}" destId="{84B48AB4-4A68-034C-A727-F465DA9B4313}" srcOrd="3" destOrd="0" parTransId="{7E9B03B1-5406-D446-826F-2B68FF99C8E9}" sibTransId="{B0FA2DD0-AC5B-2243-AC6E-CA8DF32EAD34}"/>
    <dgm:cxn modelId="{547F7151-3146-E54E-A90B-D1352289800B}" srcId="{82AB0C66-8BB5-D14F-9C75-AB127DF519B7}" destId="{EA192D23-6BC5-D644-A1BD-4C91B1981BA8}" srcOrd="0" destOrd="0" parTransId="{689A94B9-DBB5-8F4E-8E5F-8D277A5AE32F}" sibTransId="{583A0CF8-1960-0A42-9747-FC5661662ECC}"/>
    <dgm:cxn modelId="{4441B654-BE04-C348-A1C6-248D55319BD5}" type="presOf" srcId="{7E9E0EBC-5E9A-E74E-9DDE-94E6B87C35EB}" destId="{44765E58-BA0E-1140-AD22-0BF52DC071A6}" srcOrd="0" destOrd="0" presId="urn:microsoft.com/office/officeart/2005/8/layout/vList2"/>
    <dgm:cxn modelId="{53D49E55-3F55-1E4F-84EA-BB6099E7861B}" type="presOf" srcId="{1AA8A805-82D6-BB4C-945C-A2A07E6C40D2}" destId="{3A90888C-5E8F-2148-89E1-150457D86DED}" srcOrd="0" destOrd="0" presId="urn:microsoft.com/office/officeart/2005/8/layout/vList2"/>
    <dgm:cxn modelId="{417C057F-F10F-F749-9819-6BB6F9FE41AE}" type="presOf" srcId="{6229B4EA-FA59-284C-AFC6-C5B76DCBD008}" destId="{E9F3DC32-0977-3D45-985C-3A9A0FFADB90}" srcOrd="0" destOrd="0" presId="urn:microsoft.com/office/officeart/2005/8/layout/vList2"/>
    <dgm:cxn modelId="{542AA588-E4A1-B741-AECE-7EAD8277B399}" srcId="{82AB0C66-8BB5-D14F-9C75-AB127DF519B7}" destId="{7E9E0EBC-5E9A-E74E-9DDE-94E6B87C35EB}" srcOrd="1" destOrd="0" parTransId="{DA7A9A6C-78CD-B34D-808F-FB515499E8BC}" sibTransId="{E49A174C-8598-0E4D-82D1-FCF9994CC2E0}"/>
    <dgm:cxn modelId="{A0A95DB7-3F2B-DA46-8FB3-D025C6B72717}" srcId="{82AB0C66-8BB5-D14F-9C75-AB127DF519B7}" destId="{6229B4EA-FA59-284C-AFC6-C5B76DCBD008}" srcOrd="2" destOrd="0" parTransId="{F7581A42-352F-5A4A-B1D7-998052C66F91}" sibTransId="{9F7E699F-E98C-DC4C-A3D2-4383BB961744}"/>
    <dgm:cxn modelId="{48415ECA-C7D6-EC47-AD4C-65966F3B5F9D}" srcId="{82AB0C66-8BB5-D14F-9C75-AB127DF519B7}" destId="{1AA8A805-82D6-BB4C-945C-A2A07E6C40D2}" srcOrd="4" destOrd="0" parTransId="{BDE6373E-8B0A-8D4C-97F3-27C2CB4EC143}" sibTransId="{A7BA6AFE-0F61-334F-9D8F-D7CC3C5328B9}"/>
    <dgm:cxn modelId="{E6E161E5-EAB4-324C-B66F-3E5C23DA068B}" type="presParOf" srcId="{BA132C98-AB15-7A46-92A4-736B55E4AB1A}" destId="{BB42E530-F789-4840-B26B-DDF66BB4A805}" srcOrd="0" destOrd="0" presId="urn:microsoft.com/office/officeart/2005/8/layout/vList2"/>
    <dgm:cxn modelId="{7A527909-65C5-1E48-B74B-F7DF27E4F8BB}" type="presParOf" srcId="{BA132C98-AB15-7A46-92A4-736B55E4AB1A}" destId="{B6CE5AE5-CB2F-7F41-9C18-5551FAC22FF1}" srcOrd="1" destOrd="0" presId="urn:microsoft.com/office/officeart/2005/8/layout/vList2"/>
    <dgm:cxn modelId="{E1F73689-F493-3045-95C3-190B63FBCE91}" type="presParOf" srcId="{BA132C98-AB15-7A46-92A4-736B55E4AB1A}" destId="{44765E58-BA0E-1140-AD22-0BF52DC071A6}" srcOrd="2" destOrd="0" presId="urn:microsoft.com/office/officeart/2005/8/layout/vList2"/>
    <dgm:cxn modelId="{8DDA616B-6155-934E-AF1A-5DAD2DB3B3DE}" type="presParOf" srcId="{BA132C98-AB15-7A46-92A4-736B55E4AB1A}" destId="{E46BE18D-49CF-294E-A240-58962F08EAA3}" srcOrd="3" destOrd="0" presId="urn:microsoft.com/office/officeart/2005/8/layout/vList2"/>
    <dgm:cxn modelId="{4143F0E8-E60A-0841-94DC-9D72A5E64268}" type="presParOf" srcId="{BA132C98-AB15-7A46-92A4-736B55E4AB1A}" destId="{E9F3DC32-0977-3D45-985C-3A9A0FFADB90}" srcOrd="4" destOrd="0" presId="urn:microsoft.com/office/officeart/2005/8/layout/vList2"/>
    <dgm:cxn modelId="{A07A48BB-5989-1248-9AF9-9D5DF1475C69}" type="presParOf" srcId="{BA132C98-AB15-7A46-92A4-736B55E4AB1A}" destId="{9785EB04-1938-D149-A6B8-66DB7A5419F3}" srcOrd="5" destOrd="0" presId="urn:microsoft.com/office/officeart/2005/8/layout/vList2"/>
    <dgm:cxn modelId="{60B419FF-0463-CE47-9754-D7E82E28AB64}" type="presParOf" srcId="{BA132C98-AB15-7A46-92A4-736B55E4AB1A}" destId="{F3EA5645-0B22-AD41-8A76-1D6C4F22140A}" srcOrd="6" destOrd="0" presId="urn:microsoft.com/office/officeart/2005/8/layout/vList2"/>
    <dgm:cxn modelId="{F4F65FCD-DD57-9F41-8113-529135BD673F}" type="presParOf" srcId="{BA132C98-AB15-7A46-92A4-736B55E4AB1A}" destId="{AEB4AEB1-C7C1-C844-B377-3FB0ADFB1AC4}" srcOrd="7" destOrd="0" presId="urn:microsoft.com/office/officeart/2005/8/layout/vList2"/>
    <dgm:cxn modelId="{E024E35D-1F39-F840-828B-E9B5E1770E80}" type="presParOf" srcId="{BA132C98-AB15-7A46-92A4-736B55E4AB1A}" destId="{3A90888C-5E8F-2148-89E1-150457D86D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DFE729C-EA1C-FA4D-A008-E8D6B7D7EA78}" type="doc">
      <dgm:prSet loTypeId="urn:microsoft.com/office/officeart/2005/8/layout/vList2" loCatId="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6ACA1F9-3DC5-0A49-8992-FE9DDA4FC6F8}">
      <dgm:prSet phldrT="[Text]" custT="1"/>
      <dgm:spPr/>
      <dgm:t>
        <a:bodyPr/>
        <a:lstStyle/>
        <a:p>
          <a:r>
            <a:rPr lang="en-US" sz="3200" dirty="0"/>
            <a:t>Give an example of a real world process that affects other things, but is not affected by anything else</a:t>
          </a:r>
        </a:p>
      </dgm:t>
    </dgm:pt>
    <dgm:pt modelId="{E74C5BD8-EDCE-9A49-A685-9E1FA9992307}" type="parTrans" cxnId="{C4CE6D9E-A05F-7649-8223-484D0AFDCA90}">
      <dgm:prSet/>
      <dgm:spPr/>
      <dgm:t>
        <a:bodyPr/>
        <a:lstStyle/>
        <a:p>
          <a:endParaRPr lang="en-US" sz="1200"/>
        </a:p>
      </dgm:t>
    </dgm:pt>
    <dgm:pt modelId="{AF2BCA9B-441E-B44D-B90B-9C4D0FBCDBDB}" type="sibTrans" cxnId="{C4CE6D9E-A05F-7649-8223-484D0AFDCA90}">
      <dgm:prSet/>
      <dgm:spPr/>
      <dgm:t>
        <a:bodyPr/>
        <a:lstStyle/>
        <a:p>
          <a:endParaRPr lang="en-US" sz="1200"/>
        </a:p>
      </dgm:t>
    </dgm:pt>
    <dgm:pt modelId="{CED1E700-F147-9A44-81E5-423AE6EE76B4}">
      <dgm:prSet custT="1"/>
      <dgm:spPr/>
      <dgm:t>
        <a:bodyPr/>
        <a:lstStyle/>
        <a:p>
          <a:r>
            <a:rPr lang="en-US" sz="2400" dirty="0"/>
            <a:t>This is one of the assumptions of a univariate time series model - this process is affected only by its own past states. </a:t>
          </a:r>
        </a:p>
      </dgm:t>
    </dgm:pt>
    <dgm:pt modelId="{557EFED4-5837-6347-9B83-457103EBAB19}" type="parTrans" cxnId="{29A7E07C-CC6C-814B-8F55-55FF1B26B8E5}">
      <dgm:prSet/>
      <dgm:spPr/>
      <dgm:t>
        <a:bodyPr/>
        <a:lstStyle/>
        <a:p>
          <a:endParaRPr lang="en-US" sz="1200"/>
        </a:p>
      </dgm:t>
    </dgm:pt>
    <dgm:pt modelId="{60157343-A977-7048-9DFA-9F5505F65157}" type="sibTrans" cxnId="{29A7E07C-CC6C-814B-8F55-55FF1B26B8E5}">
      <dgm:prSet/>
      <dgm:spPr/>
      <dgm:t>
        <a:bodyPr/>
        <a:lstStyle/>
        <a:p>
          <a:endParaRPr lang="en-US" sz="1200"/>
        </a:p>
      </dgm:t>
    </dgm:pt>
    <dgm:pt modelId="{4DAE8C09-F13B-814E-9D37-AFE4DB96C778}">
      <dgm:prSet custT="1"/>
      <dgm:spPr/>
      <dgm:t>
        <a:bodyPr/>
        <a:lstStyle/>
        <a:p>
          <a:r>
            <a:rPr lang="en-IN" sz="2400" dirty="0"/>
            <a:t>In Real World, There are Real Relationships Between Processes</a:t>
          </a:r>
        </a:p>
      </dgm:t>
    </dgm:pt>
    <dgm:pt modelId="{F0ED59F9-7ECA-214D-956D-6E0AAC2646B1}" type="parTrans" cxnId="{7B3950F6-593B-0F44-BA30-390AB2478CA8}">
      <dgm:prSet/>
      <dgm:spPr/>
      <dgm:t>
        <a:bodyPr/>
        <a:lstStyle/>
        <a:p>
          <a:endParaRPr lang="en-US" sz="1200"/>
        </a:p>
      </dgm:t>
    </dgm:pt>
    <dgm:pt modelId="{5437DE5D-A5E3-F64B-BBFE-420266AEA00B}" type="sibTrans" cxnId="{7B3950F6-593B-0F44-BA30-390AB2478CA8}">
      <dgm:prSet/>
      <dgm:spPr/>
      <dgm:t>
        <a:bodyPr/>
        <a:lstStyle/>
        <a:p>
          <a:endParaRPr lang="en-US" sz="1200"/>
        </a:p>
      </dgm:t>
    </dgm:pt>
    <dgm:pt modelId="{E5A458D5-4BAF-0A41-AFC0-6F749125BB01}">
      <dgm:prSet custT="1"/>
      <dgm:spPr/>
      <dgm:t>
        <a:bodyPr/>
        <a:lstStyle/>
        <a:p>
          <a:r>
            <a:rPr lang="en-IN" sz="3200" dirty="0"/>
            <a:t>There is Nothing in an Enterprise that Works on Its Own</a:t>
          </a:r>
          <a:endParaRPr lang="en-US" sz="3200" dirty="0"/>
        </a:p>
      </dgm:t>
    </dgm:pt>
    <dgm:pt modelId="{00F562E1-B8ED-4A4F-BD0F-F9BE20F21B07}" type="parTrans" cxnId="{415AFC24-9256-C24A-A54C-49170810733F}">
      <dgm:prSet/>
      <dgm:spPr/>
      <dgm:t>
        <a:bodyPr/>
        <a:lstStyle/>
        <a:p>
          <a:endParaRPr lang="en-US" sz="1200"/>
        </a:p>
      </dgm:t>
    </dgm:pt>
    <dgm:pt modelId="{0D36851E-8632-BE4E-9439-49692D805D18}" type="sibTrans" cxnId="{415AFC24-9256-C24A-A54C-49170810733F}">
      <dgm:prSet/>
      <dgm:spPr/>
      <dgm:t>
        <a:bodyPr/>
        <a:lstStyle/>
        <a:p>
          <a:endParaRPr lang="en-US" sz="1200"/>
        </a:p>
      </dgm:t>
    </dgm:pt>
    <dgm:pt modelId="{EAFEF689-83FE-DC41-90CC-B43E5A4484A0}">
      <dgm:prSet custT="1"/>
      <dgm:spPr/>
      <dgm:t>
        <a:bodyPr/>
        <a:lstStyle/>
        <a:p>
          <a:r>
            <a:rPr lang="en-IN" sz="2400" dirty="0"/>
            <a:t>Imagine Sales Not Being Dependent on Demand or Supply or Marketing or Production</a:t>
          </a:r>
        </a:p>
      </dgm:t>
    </dgm:pt>
    <dgm:pt modelId="{BC27F38C-BF92-514E-8BE3-7CED34FE21DA}" type="parTrans" cxnId="{6BAB44F0-E561-CA43-AE9F-14C660E0EF62}">
      <dgm:prSet/>
      <dgm:spPr/>
      <dgm:t>
        <a:bodyPr/>
        <a:lstStyle/>
        <a:p>
          <a:endParaRPr lang="en-US" sz="1200"/>
        </a:p>
      </dgm:t>
    </dgm:pt>
    <dgm:pt modelId="{A869DE51-2AC8-B34D-A195-87896F42EECA}" type="sibTrans" cxnId="{6BAB44F0-E561-CA43-AE9F-14C660E0EF62}">
      <dgm:prSet/>
      <dgm:spPr/>
      <dgm:t>
        <a:bodyPr/>
        <a:lstStyle/>
        <a:p>
          <a:endParaRPr lang="en-US" sz="1200"/>
        </a:p>
      </dgm:t>
    </dgm:pt>
    <dgm:pt modelId="{C5FF0E65-B7CA-1F47-8541-D3DA43FCFE84}">
      <dgm:prSet custT="1"/>
      <dgm:spPr/>
      <dgm:t>
        <a:bodyPr/>
        <a:lstStyle/>
        <a:p>
          <a:r>
            <a:rPr lang="en-US" sz="2400" dirty="0"/>
            <a:t>Only true for accumulative processes, when we are not modeling what produces the accumulating quantity, and are not looking to directly influence it.</a:t>
          </a:r>
        </a:p>
      </dgm:t>
    </dgm:pt>
    <dgm:pt modelId="{35A24D92-6C2B-2943-BB7D-0A10870715D4}" type="parTrans" cxnId="{1234F36F-5334-EB4D-9648-52F0DC16A0BC}">
      <dgm:prSet/>
      <dgm:spPr/>
      <dgm:t>
        <a:bodyPr/>
        <a:lstStyle/>
        <a:p>
          <a:endParaRPr lang="en-US" sz="1600"/>
        </a:p>
      </dgm:t>
    </dgm:pt>
    <dgm:pt modelId="{26574221-0E9D-1540-A8E7-E3F400D9BEE0}" type="sibTrans" cxnId="{1234F36F-5334-EB4D-9648-52F0DC16A0BC}">
      <dgm:prSet/>
      <dgm:spPr/>
      <dgm:t>
        <a:bodyPr/>
        <a:lstStyle/>
        <a:p>
          <a:endParaRPr lang="en-US" sz="1600"/>
        </a:p>
      </dgm:t>
    </dgm:pt>
    <dgm:pt modelId="{F3D6166B-0AB9-224C-9D17-89919103C4AA}" type="pres">
      <dgm:prSet presAssocID="{4DFE729C-EA1C-FA4D-A008-E8D6B7D7EA78}" presName="linear" presStyleCnt="0">
        <dgm:presLayoutVars>
          <dgm:animLvl val="lvl"/>
          <dgm:resizeHandles val="exact"/>
        </dgm:presLayoutVars>
      </dgm:prSet>
      <dgm:spPr/>
    </dgm:pt>
    <dgm:pt modelId="{25EDAB0B-B86C-0745-9ED6-16C81D38D43C}" type="pres">
      <dgm:prSet presAssocID="{96ACA1F9-3DC5-0A49-8992-FE9DDA4FC6F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55307B8-8115-E24C-A092-72CA40FCD46C}" type="pres">
      <dgm:prSet presAssocID="{96ACA1F9-3DC5-0A49-8992-FE9DDA4FC6F8}" presName="childText" presStyleLbl="revTx" presStyleIdx="0" presStyleCnt="2">
        <dgm:presLayoutVars>
          <dgm:bulletEnabled val="1"/>
        </dgm:presLayoutVars>
      </dgm:prSet>
      <dgm:spPr/>
    </dgm:pt>
    <dgm:pt modelId="{2CF15816-F8B9-9246-A81E-2F2D234E3230}" type="pres">
      <dgm:prSet presAssocID="{E5A458D5-4BAF-0A41-AFC0-6F749125BB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3D3C8AC-D577-4B4A-9353-E5C3C6EC48B5}" type="pres">
      <dgm:prSet presAssocID="{E5A458D5-4BAF-0A41-AFC0-6F749125BB0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15AFC24-9256-C24A-A54C-49170810733F}" srcId="{4DFE729C-EA1C-FA4D-A008-E8D6B7D7EA78}" destId="{E5A458D5-4BAF-0A41-AFC0-6F749125BB01}" srcOrd="1" destOrd="0" parTransId="{00F562E1-B8ED-4A4F-BD0F-F9BE20F21B07}" sibTransId="{0D36851E-8632-BE4E-9439-49692D805D18}"/>
    <dgm:cxn modelId="{91F7E03E-DB26-584D-BB5D-6929570FBFC8}" type="presOf" srcId="{96ACA1F9-3DC5-0A49-8992-FE9DDA4FC6F8}" destId="{25EDAB0B-B86C-0745-9ED6-16C81D38D43C}" srcOrd="0" destOrd="0" presId="urn:microsoft.com/office/officeart/2005/8/layout/vList2"/>
    <dgm:cxn modelId="{4F25B747-E58B-5B4C-90EC-761AC24EE7CC}" type="presOf" srcId="{EAFEF689-83FE-DC41-90CC-B43E5A4484A0}" destId="{F3D3C8AC-D577-4B4A-9353-E5C3C6EC48B5}" srcOrd="0" destOrd="0" presId="urn:microsoft.com/office/officeart/2005/8/layout/vList2"/>
    <dgm:cxn modelId="{1234F36F-5334-EB4D-9648-52F0DC16A0BC}" srcId="{96ACA1F9-3DC5-0A49-8992-FE9DDA4FC6F8}" destId="{C5FF0E65-B7CA-1F47-8541-D3DA43FCFE84}" srcOrd="1" destOrd="0" parTransId="{35A24D92-6C2B-2943-BB7D-0A10870715D4}" sibTransId="{26574221-0E9D-1540-A8E7-E3F400D9BEE0}"/>
    <dgm:cxn modelId="{FCB48379-8FEF-DD44-AA32-1A368C4F1FE7}" type="presOf" srcId="{4DAE8C09-F13B-814E-9D37-AFE4DB96C778}" destId="{F3D3C8AC-D577-4B4A-9353-E5C3C6EC48B5}" srcOrd="0" destOrd="1" presId="urn:microsoft.com/office/officeart/2005/8/layout/vList2"/>
    <dgm:cxn modelId="{29A7E07C-CC6C-814B-8F55-55FF1B26B8E5}" srcId="{96ACA1F9-3DC5-0A49-8992-FE9DDA4FC6F8}" destId="{CED1E700-F147-9A44-81E5-423AE6EE76B4}" srcOrd="0" destOrd="0" parTransId="{557EFED4-5837-6347-9B83-457103EBAB19}" sibTransId="{60157343-A977-7048-9DFA-9F5505F65157}"/>
    <dgm:cxn modelId="{B14BEB86-0B1F-9540-9178-7CDD6B2EC6CD}" type="presOf" srcId="{E5A458D5-4BAF-0A41-AFC0-6F749125BB01}" destId="{2CF15816-F8B9-9246-A81E-2F2D234E3230}" srcOrd="0" destOrd="0" presId="urn:microsoft.com/office/officeart/2005/8/layout/vList2"/>
    <dgm:cxn modelId="{98AB0C9E-AF6C-D343-B783-5D780D8B30DE}" type="presOf" srcId="{4DFE729C-EA1C-FA4D-A008-E8D6B7D7EA78}" destId="{F3D6166B-0AB9-224C-9D17-89919103C4AA}" srcOrd="0" destOrd="0" presId="urn:microsoft.com/office/officeart/2005/8/layout/vList2"/>
    <dgm:cxn modelId="{C4CE6D9E-A05F-7649-8223-484D0AFDCA90}" srcId="{4DFE729C-EA1C-FA4D-A008-E8D6B7D7EA78}" destId="{96ACA1F9-3DC5-0A49-8992-FE9DDA4FC6F8}" srcOrd="0" destOrd="0" parTransId="{E74C5BD8-EDCE-9A49-A685-9E1FA9992307}" sibTransId="{AF2BCA9B-441E-B44D-B90B-9C4D0FBCDBDB}"/>
    <dgm:cxn modelId="{8887EFB6-84E3-EE48-ADD1-EBEF57EE561B}" type="presOf" srcId="{C5FF0E65-B7CA-1F47-8541-D3DA43FCFE84}" destId="{555307B8-8115-E24C-A092-72CA40FCD46C}" srcOrd="0" destOrd="1" presId="urn:microsoft.com/office/officeart/2005/8/layout/vList2"/>
    <dgm:cxn modelId="{6F8927E0-6F4B-6648-A79E-47B930118B61}" type="presOf" srcId="{CED1E700-F147-9A44-81E5-423AE6EE76B4}" destId="{555307B8-8115-E24C-A092-72CA40FCD46C}" srcOrd="0" destOrd="0" presId="urn:microsoft.com/office/officeart/2005/8/layout/vList2"/>
    <dgm:cxn modelId="{6BAB44F0-E561-CA43-AE9F-14C660E0EF62}" srcId="{E5A458D5-4BAF-0A41-AFC0-6F749125BB01}" destId="{EAFEF689-83FE-DC41-90CC-B43E5A4484A0}" srcOrd="0" destOrd="0" parTransId="{BC27F38C-BF92-514E-8BE3-7CED34FE21DA}" sibTransId="{A869DE51-2AC8-B34D-A195-87896F42EECA}"/>
    <dgm:cxn modelId="{7B3950F6-593B-0F44-BA30-390AB2478CA8}" srcId="{E5A458D5-4BAF-0A41-AFC0-6F749125BB01}" destId="{4DAE8C09-F13B-814E-9D37-AFE4DB96C778}" srcOrd="1" destOrd="0" parTransId="{F0ED59F9-7ECA-214D-956D-6E0AAC2646B1}" sibTransId="{5437DE5D-A5E3-F64B-BBFE-420266AEA00B}"/>
    <dgm:cxn modelId="{3E5B08E8-36A8-EC49-A4EA-F87DF21B5F60}" type="presParOf" srcId="{F3D6166B-0AB9-224C-9D17-89919103C4AA}" destId="{25EDAB0B-B86C-0745-9ED6-16C81D38D43C}" srcOrd="0" destOrd="0" presId="urn:microsoft.com/office/officeart/2005/8/layout/vList2"/>
    <dgm:cxn modelId="{15C01CE4-173A-DA49-ADB6-E13F08BBAE68}" type="presParOf" srcId="{F3D6166B-0AB9-224C-9D17-89919103C4AA}" destId="{555307B8-8115-E24C-A092-72CA40FCD46C}" srcOrd="1" destOrd="0" presId="urn:microsoft.com/office/officeart/2005/8/layout/vList2"/>
    <dgm:cxn modelId="{FE1E2089-A81E-2545-AA12-9A5DC3FF77BB}" type="presParOf" srcId="{F3D6166B-0AB9-224C-9D17-89919103C4AA}" destId="{2CF15816-F8B9-9246-A81E-2F2D234E3230}" srcOrd="2" destOrd="0" presId="urn:microsoft.com/office/officeart/2005/8/layout/vList2"/>
    <dgm:cxn modelId="{17CFB0EB-C074-F64D-8F42-A4D09573971B}" type="presParOf" srcId="{F3D6166B-0AB9-224C-9D17-89919103C4AA}" destId="{F3D3C8AC-D577-4B4A-9353-E5C3C6EC48B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3B5D272-DC09-CC4D-B440-C21EAD749323}" type="doc">
      <dgm:prSet loTypeId="urn:microsoft.com/office/officeart/2005/8/layout/vList2" loCatId="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E5388E2-CFB2-9647-839A-8EA0C6334109}">
      <dgm:prSet phldrT="[Text]"/>
      <dgm:spPr/>
      <dgm:t>
        <a:bodyPr/>
        <a:lstStyle/>
        <a:p>
          <a:pPr>
            <a:buFont typeface="Georgia"/>
            <a:buChar char="●"/>
          </a:pPr>
          <a:r>
            <a:rPr lang="en-US" spc="-20">
              <a:latin typeface="Georgia"/>
              <a:cs typeface="Georgia"/>
            </a:rPr>
            <a:t>A</a:t>
          </a:r>
          <a:r>
            <a:rPr lang="en-US" spc="-7">
              <a:latin typeface="Georgia"/>
              <a:cs typeface="Georgia"/>
            </a:rPr>
            <a:t> </a:t>
          </a:r>
          <a:r>
            <a:rPr lang="en-US">
              <a:latin typeface="Georgia"/>
              <a:cs typeface="Georgia"/>
            </a:rPr>
            <a:t>s</a:t>
          </a:r>
          <a:r>
            <a:rPr lang="en-US" spc="7">
              <a:latin typeface="Georgia"/>
              <a:cs typeface="Georgia"/>
            </a:rPr>
            <a:t>y</a:t>
          </a:r>
          <a:r>
            <a:rPr lang="en-US">
              <a:latin typeface="Georgia"/>
              <a:cs typeface="Georgia"/>
            </a:rPr>
            <a:t>s</a:t>
          </a:r>
          <a:r>
            <a:rPr lang="en-US" spc="-7">
              <a:latin typeface="Georgia"/>
              <a:cs typeface="Georgia"/>
            </a:rPr>
            <a:t>t</a:t>
          </a:r>
          <a:r>
            <a:rPr lang="en-US">
              <a:latin typeface="Georgia"/>
              <a:cs typeface="Georgia"/>
            </a:rPr>
            <a:t>em</a:t>
          </a:r>
          <a:r>
            <a:rPr lang="en-US" spc="-13">
              <a:latin typeface="Georgia"/>
              <a:cs typeface="Georgia"/>
            </a:rPr>
            <a:t> </a:t>
          </a:r>
          <a:r>
            <a:rPr lang="en-US" spc="7">
              <a:latin typeface="Georgia"/>
              <a:cs typeface="Georgia"/>
            </a:rPr>
            <a:t>o</a:t>
          </a:r>
          <a:r>
            <a:rPr lang="en-US">
              <a:latin typeface="Georgia"/>
              <a:cs typeface="Georgia"/>
            </a:rPr>
            <a:t>f</a:t>
          </a:r>
          <a:r>
            <a:rPr lang="en-US" spc="-13">
              <a:latin typeface="Georgia"/>
              <a:cs typeface="Georgia"/>
            </a:rPr>
            <a:t> </a:t>
          </a:r>
          <a:r>
            <a:rPr lang="en-US">
              <a:latin typeface="Georgia"/>
              <a:cs typeface="Georgia"/>
            </a:rPr>
            <a:t>l</a:t>
          </a:r>
          <a:r>
            <a:rPr lang="en-US" spc="-20">
              <a:latin typeface="Georgia"/>
              <a:cs typeface="Georgia"/>
            </a:rPr>
            <a:t>i</a:t>
          </a:r>
          <a:r>
            <a:rPr lang="en-US" spc="-33">
              <a:latin typeface="Georgia"/>
              <a:cs typeface="Georgia"/>
            </a:rPr>
            <a:t>n</a:t>
          </a:r>
          <a:r>
            <a:rPr lang="en-US" spc="-20">
              <a:latin typeface="Georgia"/>
              <a:cs typeface="Georgia"/>
            </a:rPr>
            <a:t>ear</a:t>
          </a:r>
          <a:r>
            <a:rPr lang="en-US" spc="-7">
              <a:latin typeface="Georgia"/>
              <a:cs typeface="Georgia"/>
            </a:rPr>
            <a:t> </a:t>
          </a:r>
          <a:r>
            <a:rPr lang="en-US" spc="-20">
              <a:latin typeface="Georgia"/>
              <a:cs typeface="Georgia"/>
            </a:rPr>
            <a:t>e</a:t>
          </a:r>
          <a:r>
            <a:rPr lang="en-US" spc="-33">
              <a:latin typeface="Georgia"/>
              <a:cs typeface="Georgia"/>
            </a:rPr>
            <a:t>q</a:t>
          </a:r>
          <a:r>
            <a:rPr lang="en-US" spc="-7">
              <a:latin typeface="Georgia"/>
              <a:cs typeface="Georgia"/>
            </a:rPr>
            <a:t>u</a:t>
          </a:r>
          <a:r>
            <a:rPr lang="en-US">
              <a:latin typeface="Georgia"/>
              <a:cs typeface="Georgia"/>
            </a:rPr>
            <a:t>a</a:t>
          </a:r>
          <a:r>
            <a:rPr lang="en-US" spc="-7">
              <a:latin typeface="Georgia"/>
              <a:cs typeface="Georgia"/>
            </a:rPr>
            <a:t>t</a:t>
          </a:r>
          <a:r>
            <a:rPr lang="en-US" spc="-20">
              <a:latin typeface="Georgia"/>
              <a:cs typeface="Georgia"/>
            </a:rPr>
            <a:t>i</a:t>
          </a:r>
          <a:r>
            <a:rPr lang="en-US" spc="7">
              <a:latin typeface="Georgia"/>
              <a:cs typeface="Georgia"/>
            </a:rPr>
            <a:t>o</a:t>
          </a:r>
          <a:r>
            <a:rPr lang="en-US" spc="-33">
              <a:latin typeface="Georgia"/>
              <a:cs typeface="Georgia"/>
            </a:rPr>
            <a:t>n</a:t>
          </a:r>
          <a:r>
            <a:rPr lang="en-US">
              <a:latin typeface="Georgia"/>
              <a:cs typeface="Georgia"/>
            </a:rPr>
            <a:t>s</a:t>
          </a:r>
          <a:r>
            <a:rPr lang="en-US" spc="-7">
              <a:latin typeface="Georgia"/>
              <a:cs typeface="Georgia"/>
            </a:rPr>
            <a:t> </a:t>
          </a:r>
          <a:r>
            <a:rPr lang="en-US" spc="7">
              <a:latin typeface="Georgia"/>
              <a:cs typeface="Georgia"/>
            </a:rPr>
            <a:t>o</a:t>
          </a:r>
          <a:r>
            <a:rPr lang="en-US">
              <a:latin typeface="Georgia"/>
              <a:cs typeface="Georgia"/>
            </a:rPr>
            <a:t>f</a:t>
          </a:r>
          <a:r>
            <a:rPr lang="en-US" spc="-13">
              <a:latin typeface="Georgia"/>
              <a:cs typeface="Georgia"/>
            </a:rPr>
            <a:t> </a:t>
          </a:r>
          <a:r>
            <a:rPr lang="en-US" spc="-7">
              <a:latin typeface="Georgia"/>
              <a:cs typeface="Georgia"/>
            </a:rPr>
            <a:t>t</a:t>
          </a:r>
          <a:r>
            <a:rPr lang="en-US">
              <a:latin typeface="Georgia"/>
              <a:cs typeface="Georgia"/>
            </a:rPr>
            <a:t>he</a:t>
          </a:r>
          <a:r>
            <a:rPr lang="en-US" spc="-7">
              <a:latin typeface="Georgia"/>
              <a:cs typeface="Georgia"/>
            </a:rPr>
            <a:t> </a:t>
          </a:r>
          <a:r>
            <a:rPr lang="en-US">
              <a:latin typeface="Georgia"/>
              <a:cs typeface="Georgia"/>
            </a:rPr>
            <a:t>K</a:t>
          </a:r>
          <a:r>
            <a:rPr lang="en-US" spc="-13">
              <a:latin typeface="Georgia"/>
              <a:cs typeface="Georgia"/>
            </a:rPr>
            <a:t> </a:t>
          </a:r>
          <a:r>
            <a:rPr lang="en-US">
              <a:latin typeface="Georgia"/>
              <a:cs typeface="Georgia"/>
            </a:rPr>
            <a:t>ser</a:t>
          </a:r>
          <a:r>
            <a:rPr lang="en-US" spc="-7">
              <a:latin typeface="Georgia"/>
              <a:cs typeface="Georgia"/>
            </a:rPr>
            <a:t>i</a:t>
          </a:r>
          <a:r>
            <a:rPr lang="en-US">
              <a:latin typeface="Georgia"/>
              <a:cs typeface="Georgia"/>
            </a:rPr>
            <a:t>es</a:t>
          </a:r>
          <a:r>
            <a:rPr lang="en-US" spc="-13">
              <a:latin typeface="Georgia"/>
              <a:cs typeface="Georgia"/>
            </a:rPr>
            <a:t> </a:t>
          </a:r>
          <a:r>
            <a:rPr lang="en-US" spc="7">
              <a:latin typeface="Georgia"/>
              <a:cs typeface="Georgia"/>
            </a:rPr>
            <a:t>b</a:t>
          </a:r>
          <a:r>
            <a:rPr lang="en-US">
              <a:latin typeface="Georgia"/>
              <a:cs typeface="Georgia"/>
            </a:rPr>
            <a:t>e</a:t>
          </a:r>
          <a:r>
            <a:rPr lang="en-US" spc="-13">
              <a:latin typeface="Georgia"/>
              <a:cs typeface="Georgia"/>
            </a:rPr>
            <a:t>i</a:t>
          </a:r>
          <a:r>
            <a:rPr lang="en-US" spc="-33">
              <a:latin typeface="Georgia"/>
              <a:cs typeface="Georgia"/>
            </a:rPr>
            <a:t>n</a:t>
          </a:r>
          <a:r>
            <a:rPr lang="en-US">
              <a:latin typeface="Georgia"/>
              <a:cs typeface="Georgia"/>
            </a:rPr>
            <a:t>g </a:t>
          </a:r>
          <a:r>
            <a:rPr lang="en-US" spc="-40">
              <a:latin typeface="Georgia"/>
              <a:cs typeface="Georgia"/>
            </a:rPr>
            <a:t>m</a:t>
          </a:r>
          <a:r>
            <a:rPr lang="en-US" spc="-13">
              <a:latin typeface="Georgia"/>
              <a:cs typeface="Georgia"/>
            </a:rPr>
            <a:t>o</a:t>
          </a:r>
          <a:r>
            <a:rPr lang="en-US" spc="-7">
              <a:latin typeface="Georgia"/>
              <a:cs typeface="Georgia"/>
            </a:rPr>
            <a:t>d</a:t>
          </a:r>
          <a:r>
            <a:rPr lang="en-US">
              <a:latin typeface="Georgia"/>
              <a:cs typeface="Georgia"/>
            </a:rPr>
            <a:t>eled</a:t>
          </a:r>
          <a:endParaRPr lang="en-US"/>
        </a:p>
      </dgm:t>
    </dgm:pt>
    <dgm:pt modelId="{14714934-FB85-1547-A322-A97F8F54F697}" type="parTrans" cxnId="{6B8C7BCE-C877-0B4A-9CD0-E3AAF7639213}">
      <dgm:prSet/>
      <dgm:spPr/>
      <dgm:t>
        <a:bodyPr/>
        <a:lstStyle/>
        <a:p>
          <a:endParaRPr lang="en-US"/>
        </a:p>
      </dgm:t>
    </dgm:pt>
    <dgm:pt modelId="{C875A29C-FAE2-B44D-9EB9-D38B94588FCC}" type="sibTrans" cxnId="{6B8C7BCE-C877-0B4A-9CD0-E3AAF7639213}">
      <dgm:prSet/>
      <dgm:spPr/>
      <dgm:t>
        <a:bodyPr/>
        <a:lstStyle/>
        <a:p>
          <a:endParaRPr lang="en-US"/>
        </a:p>
      </dgm:t>
    </dgm:pt>
    <dgm:pt modelId="{C5FBCAE8-0B07-A24C-B2D2-802646AC659B}">
      <dgm:prSet/>
      <dgm:spPr/>
      <dgm:t>
        <a:bodyPr/>
        <a:lstStyle/>
        <a:p>
          <a:r>
            <a:rPr lang="en-US" spc="-13">
              <a:latin typeface="Georgia"/>
              <a:cs typeface="Georgia"/>
            </a:rPr>
            <a:t>O</a:t>
          </a:r>
          <a:r>
            <a:rPr lang="en-US" spc="-33">
              <a:latin typeface="Georgia"/>
              <a:cs typeface="Georgia"/>
            </a:rPr>
            <a:t>n</a:t>
          </a:r>
          <a:r>
            <a:rPr lang="en-US">
              <a:latin typeface="Georgia"/>
              <a:cs typeface="Georgia"/>
            </a:rPr>
            <a:t>ly </a:t>
          </a:r>
          <a:r>
            <a:rPr lang="en-US" spc="-20">
              <a:latin typeface="Georgia"/>
              <a:cs typeface="Georgia"/>
            </a:rPr>
            <a:t>appli</a:t>
          </a:r>
          <a:r>
            <a:rPr lang="en-US">
              <a:latin typeface="Georgia"/>
              <a:cs typeface="Georgia"/>
            </a:rPr>
            <a:t>es</a:t>
          </a:r>
          <a:r>
            <a:rPr lang="en-US" spc="-7">
              <a:latin typeface="Georgia"/>
              <a:cs typeface="Georgia"/>
            </a:rPr>
            <a:t> t</a:t>
          </a:r>
          <a:r>
            <a:rPr lang="en-US">
              <a:latin typeface="Georgia"/>
              <a:cs typeface="Georgia"/>
            </a:rPr>
            <a:t>o s</a:t>
          </a:r>
          <a:r>
            <a:rPr lang="en-US" spc="-7">
              <a:latin typeface="Georgia"/>
              <a:cs typeface="Georgia"/>
            </a:rPr>
            <a:t>t</a:t>
          </a:r>
          <a:r>
            <a:rPr lang="en-US" spc="-20">
              <a:latin typeface="Georgia"/>
              <a:cs typeface="Georgia"/>
            </a:rPr>
            <a:t>a</a:t>
          </a:r>
          <a:r>
            <a:rPr lang="en-US" spc="-7">
              <a:latin typeface="Georgia"/>
              <a:cs typeface="Georgia"/>
            </a:rPr>
            <a:t>t</a:t>
          </a:r>
          <a:r>
            <a:rPr lang="en-US" spc="-20">
              <a:latin typeface="Georgia"/>
              <a:cs typeface="Georgia"/>
            </a:rPr>
            <a:t>i</a:t>
          </a:r>
          <a:r>
            <a:rPr lang="en-US" spc="-13">
              <a:latin typeface="Georgia"/>
              <a:cs typeface="Georgia"/>
            </a:rPr>
            <a:t>o</a:t>
          </a:r>
          <a:r>
            <a:rPr lang="en-US" spc="-33">
              <a:latin typeface="Georgia"/>
              <a:cs typeface="Georgia"/>
            </a:rPr>
            <a:t>n</a:t>
          </a:r>
          <a:r>
            <a:rPr lang="en-US" spc="-20">
              <a:latin typeface="Georgia"/>
              <a:cs typeface="Georgia"/>
            </a:rPr>
            <a:t>ary se</a:t>
          </a:r>
          <a:r>
            <a:rPr lang="en-US" spc="-13">
              <a:latin typeface="Georgia"/>
              <a:cs typeface="Georgia"/>
            </a:rPr>
            <a:t>r</a:t>
          </a:r>
          <a:r>
            <a:rPr lang="en-US" spc="-20">
              <a:latin typeface="Georgia"/>
              <a:cs typeface="Georgia"/>
            </a:rPr>
            <a:t>i</a:t>
          </a:r>
          <a:r>
            <a:rPr lang="en-US">
              <a:latin typeface="Georgia"/>
              <a:cs typeface="Georgia"/>
            </a:rPr>
            <a:t>es</a:t>
          </a:r>
          <a:endParaRPr lang="en-US" dirty="0">
            <a:latin typeface="Georgia"/>
            <a:cs typeface="Georgia"/>
          </a:endParaRPr>
        </a:p>
      </dgm:t>
    </dgm:pt>
    <dgm:pt modelId="{179DDD23-57DB-A149-8F38-7A8642068A28}" type="parTrans" cxnId="{46832F9F-75B2-AF4C-A4A9-D47C0E6224E1}">
      <dgm:prSet/>
      <dgm:spPr/>
      <dgm:t>
        <a:bodyPr/>
        <a:lstStyle/>
        <a:p>
          <a:endParaRPr lang="en-US"/>
        </a:p>
      </dgm:t>
    </dgm:pt>
    <dgm:pt modelId="{33D72BFE-91DB-354F-8CC2-AB1E27D62087}" type="sibTrans" cxnId="{46832F9F-75B2-AF4C-A4A9-D47C0E6224E1}">
      <dgm:prSet/>
      <dgm:spPr/>
      <dgm:t>
        <a:bodyPr/>
        <a:lstStyle/>
        <a:p>
          <a:endParaRPr lang="en-US"/>
        </a:p>
      </dgm:t>
    </dgm:pt>
    <dgm:pt modelId="{F315A7A4-8089-7042-9FD6-B5E3F5C00BE4}">
      <dgm:prSet/>
      <dgm:spPr/>
      <dgm:t>
        <a:bodyPr/>
        <a:lstStyle/>
        <a:p>
          <a:r>
            <a:rPr lang="en-US" spc="-33" dirty="0">
              <a:latin typeface="Georgia"/>
              <a:cs typeface="Georgia"/>
            </a:rPr>
            <a:t>N</a:t>
          </a:r>
          <a:r>
            <a:rPr lang="en-US" spc="-13" dirty="0">
              <a:latin typeface="Georgia"/>
              <a:cs typeface="Georgia"/>
            </a:rPr>
            <a:t>o</a:t>
          </a:r>
          <a:r>
            <a:rPr lang="en-US" spc="-27" dirty="0">
              <a:latin typeface="Georgia"/>
              <a:cs typeface="Georgia"/>
            </a:rPr>
            <a:t>n</a:t>
          </a:r>
          <a:r>
            <a:rPr lang="en-US" dirty="0">
              <a:latin typeface="Georgia"/>
              <a:cs typeface="Georgia"/>
            </a:rPr>
            <a:t>-s</a:t>
          </a:r>
          <a:r>
            <a:rPr lang="en-US" spc="-7" dirty="0">
              <a:latin typeface="Georgia"/>
              <a:cs typeface="Georgia"/>
            </a:rPr>
            <a:t>t</a:t>
          </a:r>
          <a:r>
            <a:rPr lang="en-US" spc="-20" dirty="0">
              <a:latin typeface="Georgia"/>
              <a:cs typeface="Georgia"/>
            </a:rPr>
            <a:t>a</a:t>
          </a:r>
          <a:r>
            <a:rPr lang="en-US" spc="-7" dirty="0">
              <a:latin typeface="Georgia"/>
              <a:cs typeface="Georgia"/>
            </a:rPr>
            <a:t>t</a:t>
          </a:r>
          <a:r>
            <a:rPr lang="en-US" spc="-20" dirty="0">
              <a:latin typeface="Georgia"/>
              <a:cs typeface="Georgia"/>
            </a:rPr>
            <a:t>i</a:t>
          </a:r>
          <a:r>
            <a:rPr lang="en-US" spc="7" dirty="0">
              <a:latin typeface="Georgia"/>
              <a:cs typeface="Georgia"/>
            </a:rPr>
            <a:t>o</a:t>
          </a:r>
          <a:r>
            <a:rPr lang="en-US" spc="-33" dirty="0">
              <a:latin typeface="Georgia"/>
              <a:cs typeface="Georgia"/>
            </a:rPr>
            <a:t>n</a:t>
          </a:r>
          <a:r>
            <a:rPr lang="en-US" spc="-20" dirty="0">
              <a:latin typeface="Georgia"/>
              <a:cs typeface="Georgia"/>
            </a:rPr>
            <a:t>ary se</a:t>
          </a:r>
          <a:r>
            <a:rPr lang="en-US" spc="-13" dirty="0">
              <a:latin typeface="Georgia"/>
              <a:cs typeface="Georgia"/>
            </a:rPr>
            <a:t>r</a:t>
          </a:r>
          <a:r>
            <a:rPr lang="en-US" spc="-20" dirty="0">
              <a:latin typeface="Georgia"/>
              <a:cs typeface="Georgia"/>
            </a:rPr>
            <a:t>i</a:t>
          </a:r>
          <a:r>
            <a:rPr lang="en-US" dirty="0">
              <a:latin typeface="Georgia"/>
              <a:cs typeface="Georgia"/>
            </a:rPr>
            <a:t>es</a:t>
          </a:r>
          <a:r>
            <a:rPr lang="en-US" spc="-7" dirty="0">
              <a:latin typeface="Georgia"/>
              <a:cs typeface="Georgia"/>
            </a:rPr>
            <a:t> c</a:t>
          </a:r>
          <a:r>
            <a:rPr lang="en-US" spc="-20" dirty="0">
              <a:latin typeface="Georgia"/>
              <a:cs typeface="Georgia"/>
            </a:rPr>
            <a:t>an </a:t>
          </a:r>
          <a:r>
            <a:rPr lang="en-US" spc="7" dirty="0">
              <a:latin typeface="Georgia"/>
              <a:cs typeface="Georgia"/>
            </a:rPr>
            <a:t>b</a:t>
          </a:r>
          <a:r>
            <a:rPr lang="en-US" dirty="0">
              <a:latin typeface="Georgia"/>
              <a:cs typeface="Georgia"/>
            </a:rPr>
            <a:t>e</a:t>
          </a:r>
          <a:r>
            <a:rPr lang="en-US" spc="-7" dirty="0">
              <a:latin typeface="Georgia"/>
              <a:cs typeface="Georgia"/>
            </a:rPr>
            <a:t> t</a:t>
          </a:r>
          <a:r>
            <a:rPr lang="en-US" spc="-20" dirty="0">
              <a:latin typeface="Georgia"/>
              <a:cs typeface="Georgia"/>
            </a:rPr>
            <a:t>ra</a:t>
          </a:r>
          <a:r>
            <a:rPr lang="en-US" spc="-33" dirty="0">
              <a:latin typeface="Georgia"/>
              <a:cs typeface="Georgia"/>
            </a:rPr>
            <a:t>n</a:t>
          </a:r>
          <a:r>
            <a:rPr lang="en-US" dirty="0">
              <a:latin typeface="Georgia"/>
              <a:cs typeface="Georgia"/>
            </a:rPr>
            <a:t>s</a:t>
          </a:r>
          <a:r>
            <a:rPr lang="en-US" spc="-7" dirty="0">
              <a:latin typeface="Georgia"/>
              <a:cs typeface="Georgia"/>
            </a:rPr>
            <a:t>f</a:t>
          </a:r>
          <a:r>
            <a:rPr lang="en-US" spc="7" dirty="0">
              <a:latin typeface="Georgia"/>
              <a:cs typeface="Georgia"/>
            </a:rPr>
            <a:t>o</a:t>
          </a:r>
          <a:r>
            <a:rPr lang="en-US" spc="-13" dirty="0">
              <a:latin typeface="Georgia"/>
              <a:cs typeface="Georgia"/>
            </a:rPr>
            <a:t>r</a:t>
          </a:r>
          <a:r>
            <a:rPr lang="en-US" spc="-40" dirty="0">
              <a:latin typeface="Georgia"/>
              <a:cs typeface="Georgia"/>
            </a:rPr>
            <a:t>m</a:t>
          </a:r>
          <a:r>
            <a:rPr lang="en-US" dirty="0">
              <a:latin typeface="Georgia"/>
              <a:cs typeface="Georgia"/>
            </a:rPr>
            <a:t>ed</a:t>
          </a:r>
          <a:r>
            <a:rPr lang="en-US" spc="-13" dirty="0">
              <a:latin typeface="Georgia"/>
              <a:cs typeface="Georgia"/>
            </a:rPr>
            <a:t> </a:t>
          </a:r>
          <a:r>
            <a:rPr lang="en-US" spc="-20" dirty="0">
              <a:latin typeface="Georgia"/>
              <a:cs typeface="Georgia"/>
            </a:rPr>
            <a:t>i</a:t>
          </a:r>
          <a:r>
            <a:rPr lang="en-US" spc="-33" dirty="0">
              <a:latin typeface="Georgia"/>
              <a:cs typeface="Georgia"/>
            </a:rPr>
            <a:t>n</a:t>
          </a:r>
          <a:r>
            <a:rPr lang="en-US" spc="-7" dirty="0">
              <a:latin typeface="Georgia"/>
              <a:cs typeface="Georgia"/>
            </a:rPr>
            <a:t>t</a:t>
          </a:r>
          <a:r>
            <a:rPr lang="en-US" dirty="0">
              <a:latin typeface="Georgia"/>
              <a:cs typeface="Georgia"/>
            </a:rPr>
            <a:t>o s</a:t>
          </a:r>
          <a:r>
            <a:rPr lang="en-US" spc="-7" dirty="0">
              <a:latin typeface="Georgia"/>
              <a:cs typeface="Georgia"/>
            </a:rPr>
            <a:t>t</a:t>
          </a:r>
          <a:r>
            <a:rPr lang="en-US" spc="-20" dirty="0">
              <a:latin typeface="Georgia"/>
              <a:cs typeface="Georgia"/>
            </a:rPr>
            <a:t>a</a:t>
          </a:r>
          <a:r>
            <a:rPr lang="en-US" spc="-7" dirty="0">
              <a:latin typeface="Georgia"/>
              <a:cs typeface="Georgia"/>
            </a:rPr>
            <a:t>t</a:t>
          </a:r>
          <a:r>
            <a:rPr lang="en-US" spc="-20" dirty="0">
              <a:latin typeface="Georgia"/>
              <a:cs typeface="Georgia"/>
            </a:rPr>
            <a:t>i</a:t>
          </a:r>
          <a:r>
            <a:rPr lang="en-US" spc="7" dirty="0">
              <a:latin typeface="Georgia"/>
              <a:cs typeface="Georgia"/>
            </a:rPr>
            <a:t>o</a:t>
          </a:r>
          <a:r>
            <a:rPr lang="en-US" spc="-33" dirty="0">
              <a:latin typeface="Georgia"/>
              <a:cs typeface="Georgia"/>
            </a:rPr>
            <a:t>n</a:t>
          </a:r>
          <a:r>
            <a:rPr lang="en-US" spc="-20" dirty="0">
              <a:latin typeface="Georgia"/>
              <a:cs typeface="Georgia"/>
            </a:rPr>
            <a:t>ary </a:t>
          </a:r>
          <a:r>
            <a:rPr lang="en-US" spc="7" dirty="0">
              <a:latin typeface="Georgia"/>
              <a:cs typeface="Georgia"/>
            </a:rPr>
            <a:t>o</a:t>
          </a:r>
          <a:r>
            <a:rPr lang="en-US" spc="-33" dirty="0">
              <a:latin typeface="Georgia"/>
              <a:cs typeface="Georgia"/>
            </a:rPr>
            <a:t>n</a:t>
          </a:r>
          <a:r>
            <a:rPr lang="en-US" dirty="0">
              <a:latin typeface="Georgia"/>
              <a:cs typeface="Georgia"/>
            </a:rPr>
            <a:t>es</a:t>
          </a:r>
          <a:r>
            <a:rPr lang="en-US" spc="-7" dirty="0">
              <a:latin typeface="Georgia"/>
              <a:cs typeface="Georgia"/>
            </a:rPr>
            <a:t> </a:t>
          </a:r>
          <a:r>
            <a:rPr lang="en-US" spc="-13" dirty="0">
              <a:latin typeface="Georgia"/>
              <a:cs typeface="Georgia"/>
            </a:rPr>
            <a:t>u</a:t>
          </a:r>
          <a:r>
            <a:rPr lang="en-US" dirty="0">
              <a:latin typeface="Georgia"/>
              <a:cs typeface="Georgia"/>
            </a:rPr>
            <a:t>s</a:t>
          </a:r>
          <a:r>
            <a:rPr lang="en-US" spc="-20" dirty="0">
              <a:latin typeface="Georgia"/>
              <a:cs typeface="Georgia"/>
            </a:rPr>
            <a:t>i</a:t>
          </a:r>
          <a:r>
            <a:rPr lang="en-US" spc="-33" dirty="0">
              <a:latin typeface="Georgia"/>
              <a:cs typeface="Georgia"/>
            </a:rPr>
            <a:t>n</a:t>
          </a:r>
          <a:r>
            <a:rPr lang="en-US" dirty="0">
              <a:latin typeface="Georgia"/>
              <a:cs typeface="Georgia"/>
            </a:rPr>
            <a:t>g</a:t>
          </a:r>
          <a:r>
            <a:rPr lang="en-US" spc="-7" dirty="0">
              <a:latin typeface="Georgia"/>
              <a:cs typeface="Georgia"/>
            </a:rPr>
            <a:t> d</a:t>
          </a:r>
          <a:r>
            <a:rPr lang="en-US" spc="-20" dirty="0">
              <a:latin typeface="Georgia"/>
              <a:cs typeface="Georgia"/>
            </a:rPr>
            <a:t>i</a:t>
          </a:r>
          <a:r>
            <a:rPr lang="en-US" spc="-13" dirty="0">
              <a:latin typeface="Georgia"/>
              <a:cs typeface="Georgia"/>
            </a:rPr>
            <a:t>ff</a:t>
          </a:r>
          <a:r>
            <a:rPr lang="en-US" dirty="0">
              <a:latin typeface="Georgia"/>
              <a:cs typeface="Georgia"/>
            </a:rPr>
            <a:t>e</a:t>
          </a:r>
          <a:r>
            <a:rPr lang="en-US" spc="-13" dirty="0">
              <a:latin typeface="Georgia"/>
              <a:cs typeface="Georgia"/>
            </a:rPr>
            <a:t>re</a:t>
          </a:r>
          <a:r>
            <a:rPr lang="en-US" spc="-33" dirty="0">
              <a:latin typeface="Georgia"/>
              <a:cs typeface="Georgia"/>
            </a:rPr>
            <a:t>n</a:t>
          </a:r>
          <a:r>
            <a:rPr lang="en-US" spc="-7" dirty="0">
              <a:latin typeface="Georgia"/>
              <a:cs typeface="Georgia"/>
            </a:rPr>
            <a:t>c</a:t>
          </a:r>
          <a:r>
            <a:rPr lang="en-US" spc="-20" dirty="0">
              <a:latin typeface="Georgia"/>
              <a:cs typeface="Georgia"/>
            </a:rPr>
            <a:t>i</a:t>
          </a:r>
          <a:r>
            <a:rPr lang="en-US" spc="-33" dirty="0">
              <a:latin typeface="Georgia"/>
              <a:cs typeface="Georgia"/>
            </a:rPr>
            <a:t>n</a:t>
          </a:r>
          <a:r>
            <a:rPr lang="en-US" dirty="0">
              <a:latin typeface="Georgia"/>
              <a:cs typeface="Georgia"/>
            </a:rPr>
            <a:t>g</a:t>
          </a:r>
          <a:endParaRPr lang="en-US" spc="-7" dirty="0">
            <a:latin typeface="Georgia"/>
            <a:cs typeface="Georgia"/>
          </a:endParaRPr>
        </a:p>
      </dgm:t>
    </dgm:pt>
    <dgm:pt modelId="{468692D2-36F7-814D-A70B-873B3813CD6B}" type="parTrans" cxnId="{CA31339E-DA46-C246-AF9E-9049202307E7}">
      <dgm:prSet/>
      <dgm:spPr/>
      <dgm:t>
        <a:bodyPr/>
        <a:lstStyle/>
        <a:p>
          <a:endParaRPr lang="en-US"/>
        </a:p>
      </dgm:t>
    </dgm:pt>
    <dgm:pt modelId="{21316044-85B0-E14E-857D-A7B281149C60}" type="sibTrans" cxnId="{CA31339E-DA46-C246-AF9E-9049202307E7}">
      <dgm:prSet/>
      <dgm:spPr/>
      <dgm:t>
        <a:bodyPr/>
        <a:lstStyle/>
        <a:p>
          <a:endParaRPr lang="en-US"/>
        </a:p>
      </dgm:t>
    </dgm:pt>
    <dgm:pt modelId="{71B85B57-FBF0-0444-BC01-02804E469F6A}">
      <dgm:prSet/>
      <dgm:spPr/>
      <dgm:t>
        <a:bodyPr/>
        <a:lstStyle/>
        <a:p>
          <a:r>
            <a:rPr lang="en-US" spc="-33" dirty="0">
              <a:latin typeface="Georgia"/>
              <a:cs typeface="Georgia"/>
            </a:rPr>
            <a:t>If </a:t>
          </a:r>
          <a:r>
            <a:rPr lang="en-US" spc="-7" dirty="0">
              <a:latin typeface="Georgia"/>
              <a:cs typeface="Georgia"/>
            </a:rPr>
            <a:t>t</a:t>
          </a:r>
          <a:r>
            <a:rPr lang="en-US" dirty="0">
              <a:latin typeface="Georgia"/>
              <a:cs typeface="Georgia"/>
            </a:rPr>
            <a:t>he multiple se</a:t>
          </a:r>
          <a:r>
            <a:rPr lang="en-US" spc="-13" dirty="0">
              <a:latin typeface="Georgia"/>
              <a:cs typeface="Georgia"/>
            </a:rPr>
            <a:t>r</a:t>
          </a:r>
          <a:r>
            <a:rPr lang="en-US" spc="-20" dirty="0">
              <a:latin typeface="Georgia"/>
              <a:cs typeface="Georgia"/>
            </a:rPr>
            <a:t>i</a:t>
          </a:r>
          <a:r>
            <a:rPr lang="en-US" dirty="0">
              <a:latin typeface="Georgia"/>
              <a:cs typeface="Georgia"/>
            </a:rPr>
            <a:t>es</a:t>
          </a:r>
          <a:r>
            <a:rPr lang="en-US" spc="-7" dirty="0">
              <a:latin typeface="Georgia"/>
              <a:cs typeface="Georgia"/>
            </a:rPr>
            <a:t> </a:t>
          </a:r>
          <a:r>
            <a:rPr lang="en-US" spc="-20" dirty="0">
              <a:latin typeface="Georgia"/>
              <a:cs typeface="Georgia"/>
            </a:rPr>
            <a:t>are</a:t>
          </a:r>
          <a:r>
            <a:rPr lang="en-US" spc="-7" dirty="0">
              <a:latin typeface="Georgia"/>
              <a:cs typeface="Georgia"/>
            </a:rPr>
            <a:t> </a:t>
          </a:r>
          <a:r>
            <a:rPr lang="en-US" spc="-33" dirty="0">
              <a:latin typeface="Georgia"/>
              <a:cs typeface="Georgia"/>
            </a:rPr>
            <a:t>n</a:t>
          </a:r>
          <a:r>
            <a:rPr lang="en-US" spc="7" dirty="0">
              <a:latin typeface="Georgia"/>
              <a:cs typeface="Georgia"/>
            </a:rPr>
            <a:t>o</a:t>
          </a:r>
          <a:r>
            <a:rPr lang="en-US" dirty="0">
              <a:latin typeface="Georgia"/>
              <a:cs typeface="Georgia"/>
            </a:rPr>
            <a:t>t</a:t>
          </a:r>
          <a:r>
            <a:rPr lang="en-US" spc="-13" dirty="0">
              <a:latin typeface="Georgia"/>
              <a:cs typeface="Georgia"/>
            </a:rPr>
            <a:t> </a:t>
          </a:r>
          <a:r>
            <a:rPr lang="en-US" spc="-7" dirty="0">
              <a:latin typeface="Georgia"/>
              <a:cs typeface="Georgia"/>
            </a:rPr>
            <a:t>c</a:t>
          </a:r>
          <a:r>
            <a:rPr lang="en-US" spc="13" dirty="0">
              <a:latin typeface="Georgia"/>
              <a:cs typeface="Georgia"/>
            </a:rPr>
            <a:t>o</a:t>
          </a:r>
          <a:r>
            <a:rPr lang="en-US" dirty="0">
              <a:latin typeface="Georgia"/>
              <a:cs typeface="Georgia"/>
            </a:rPr>
            <a:t>-</a:t>
          </a:r>
          <a:r>
            <a:rPr lang="en-US" spc="-27" dirty="0">
              <a:latin typeface="Georgia"/>
              <a:cs typeface="Georgia"/>
            </a:rPr>
            <a:t>int</a:t>
          </a:r>
          <a:r>
            <a:rPr lang="en-US" dirty="0">
              <a:latin typeface="Georgia"/>
              <a:cs typeface="Georgia"/>
            </a:rPr>
            <a:t>eg</a:t>
          </a:r>
          <a:r>
            <a:rPr lang="en-US" spc="-20" dirty="0">
              <a:latin typeface="Georgia"/>
              <a:cs typeface="Georgia"/>
            </a:rPr>
            <a:t>ra</a:t>
          </a:r>
          <a:r>
            <a:rPr lang="en-US" spc="-7" dirty="0">
              <a:latin typeface="Georgia"/>
              <a:cs typeface="Georgia"/>
            </a:rPr>
            <a:t>t</a:t>
          </a:r>
          <a:r>
            <a:rPr lang="en-US" dirty="0">
              <a:latin typeface="Georgia"/>
              <a:cs typeface="Georgia"/>
            </a:rPr>
            <a:t>e</a:t>
          </a:r>
          <a:r>
            <a:rPr lang="en-US" spc="-27" dirty="0">
              <a:latin typeface="Georgia"/>
              <a:cs typeface="Georgia"/>
            </a:rPr>
            <a:t>d</a:t>
          </a:r>
          <a:r>
            <a:rPr lang="en-US" spc="-13" dirty="0">
              <a:latin typeface="Georgia"/>
              <a:cs typeface="Georgia"/>
            </a:rPr>
            <a:t>,</a:t>
          </a:r>
          <a:r>
            <a:rPr lang="en-US" spc="-7" dirty="0">
              <a:latin typeface="Georgia"/>
              <a:cs typeface="Georgia"/>
            </a:rPr>
            <a:t> t</a:t>
          </a:r>
          <a:r>
            <a:rPr lang="en-US" dirty="0">
              <a:latin typeface="Georgia"/>
              <a:cs typeface="Georgia"/>
            </a:rPr>
            <a:t>he</a:t>
          </a:r>
          <a:r>
            <a:rPr lang="en-US" spc="-20" dirty="0">
              <a:latin typeface="Georgia"/>
              <a:cs typeface="Georgia"/>
            </a:rPr>
            <a:t>n</a:t>
          </a:r>
          <a:r>
            <a:rPr lang="en-US" spc="-13" dirty="0">
              <a:latin typeface="Georgia"/>
              <a:cs typeface="Georgia"/>
            </a:rPr>
            <a:t> </a:t>
          </a:r>
          <a:r>
            <a:rPr lang="en-US" spc="7" dirty="0">
              <a:latin typeface="Georgia"/>
              <a:cs typeface="Georgia"/>
            </a:rPr>
            <a:t>w</a:t>
          </a:r>
          <a:r>
            <a:rPr lang="en-US" dirty="0">
              <a:latin typeface="Georgia"/>
              <a:cs typeface="Georgia"/>
            </a:rPr>
            <a:t>e </a:t>
          </a:r>
          <a:r>
            <a:rPr lang="en-US" spc="-7" dirty="0">
              <a:latin typeface="Georgia"/>
              <a:cs typeface="Georgia"/>
            </a:rPr>
            <a:t>c</a:t>
          </a:r>
          <a:r>
            <a:rPr lang="en-US" dirty="0">
              <a:latin typeface="Georgia"/>
              <a:cs typeface="Georgia"/>
            </a:rPr>
            <a:t>a</a:t>
          </a:r>
          <a:r>
            <a:rPr lang="en-US" spc="-20" dirty="0">
              <a:latin typeface="Georgia"/>
              <a:cs typeface="Georgia"/>
            </a:rPr>
            <a:t>n</a:t>
          </a:r>
          <a:r>
            <a:rPr lang="en-US" spc="-13" dirty="0">
              <a:latin typeface="Georgia"/>
              <a:cs typeface="Georgia"/>
            </a:rPr>
            <a:t> </a:t>
          </a:r>
          <a:r>
            <a:rPr lang="en-US" dirty="0">
              <a:latin typeface="Georgia"/>
              <a:cs typeface="Georgia"/>
            </a:rPr>
            <a:t>s</a:t>
          </a:r>
          <a:r>
            <a:rPr lang="en-US" spc="-7" dirty="0">
              <a:latin typeface="Georgia"/>
              <a:cs typeface="Georgia"/>
            </a:rPr>
            <a:t>ti</a:t>
          </a:r>
          <a:r>
            <a:rPr lang="en-US" dirty="0">
              <a:latin typeface="Georgia"/>
              <a:cs typeface="Georgia"/>
            </a:rPr>
            <a:t>ll</a:t>
          </a:r>
          <a:r>
            <a:rPr lang="en-US" spc="-7" dirty="0">
              <a:latin typeface="Georgia"/>
              <a:cs typeface="Georgia"/>
            </a:rPr>
            <a:t> </a:t>
          </a:r>
          <a:r>
            <a:rPr lang="en-US" spc="-20" dirty="0">
              <a:latin typeface="Georgia"/>
              <a:cs typeface="Georgia"/>
            </a:rPr>
            <a:t>apply </a:t>
          </a:r>
          <a:r>
            <a:rPr lang="en-US" spc="-27" dirty="0">
              <a:latin typeface="Georgia"/>
              <a:cs typeface="Georgia"/>
            </a:rPr>
            <a:t>VAR </a:t>
          </a:r>
          <a:r>
            <a:rPr lang="en-US" spc="-13" dirty="0">
              <a:latin typeface="Georgia"/>
              <a:cs typeface="Georgia"/>
            </a:rPr>
            <a:t>(</a:t>
          </a:r>
          <a:r>
            <a:rPr lang="en-US" spc="-20" dirty="0">
              <a:latin typeface="Georgia"/>
              <a:cs typeface="Georgia"/>
            </a:rPr>
            <a:t>"</a:t>
          </a:r>
          <a:r>
            <a:rPr lang="en-US" spc="-27" dirty="0">
              <a:latin typeface="Georgia"/>
              <a:cs typeface="Georgia"/>
            </a:rPr>
            <a:t>VAR </a:t>
          </a:r>
          <a:r>
            <a:rPr lang="en-US" spc="-20" dirty="0">
              <a:latin typeface="Georgia"/>
              <a:cs typeface="Georgia"/>
            </a:rPr>
            <a:t>in</a:t>
          </a:r>
          <a:r>
            <a:rPr lang="en-US" spc="-13" dirty="0">
              <a:latin typeface="Georgia"/>
              <a:cs typeface="Georgia"/>
            </a:rPr>
            <a:t> </a:t>
          </a:r>
          <a:r>
            <a:rPr lang="en-US" spc="-7" dirty="0">
              <a:latin typeface="Georgia"/>
              <a:cs typeface="Georgia"/>
            </a:rPr>
            <a:t>d</a:t>
          </a:r>
          <a:r>
            <a:rPr lang="en-US" spc="-20" dirty="0">
              <a:latin typeface="Georgia"/>
              <a:cs typeface="Georgia"/>
            </a:rPr>
            <a:t>i</a:t>
          </a:r>
          <a:r>
            <a:rPr lang="en-US" spc="-13" dirty="0">
              <a:latin typeface="Georgia"/>
              <a:cs typeface="Georgia"/>
            </a:rPr>
            <a:t>ff</a:t>
          </a:r>
          <a:r>
            <a:rPr lang="en-US" dirty="0">
              <a:latin typeface="Georgia"/>
              <a:cs typeface="Georgia"/>
            </a:rPr>
            <a:t>e</a:t>
          </a:r>
          <a:r>
            <a:rPr lang="en-US" spc="-13" dirty="0">
              <a:latin typeface="Georgia"/>
              <a:cs typeface="Georgia"/>
            </a:rPr>
            <a:t>re</a:t>
          </a:r>
          <a:r>
            <a:rPr lang="en-US" spc="-33" dirty="0">
              <a:latin typeface="Georgia"/>
              <a:cs typeface="Georgia"/>
            </a:rPr>
            <a:t>n</a:t>
          </a:r>
          <a:r>
            <a:rPr lang="en-US" spc="-7" dirty="0">
              <a:latin typeface="Georgia"/>
              <a:cs typeface="Georgia"/>
            </a:rPr>
            <a:t>c</a:t>
          </a:r>
          <a:r>
            <a:rPr lang="en-US" dirty="0">
              <a:latin typeface="Georgia"/>
              <a:cs typeface="Georgia"/>
            </a:rPr>
            <a:t>es")</a:t>
          </a:r>
        </a:p>
      </dgm:t>
    </dgm:pt>
    <dgm:pt modelId="{B786F34A-0E3F-D94F-8739-6409BC23825F}" type="parTrans" cxnId="{16F17EC4-14E0-B242-8144-E686AD013CCD}">
      <dgm:prSet/>
      <dgm:spPr/>
      <dgm:t>
        <a:bodyPr/>
        <a:lstStyle/>
        <a:p>
          <a:endParaRPr lang="en-US"/>
        </a:p>
      </dgm:t>
    </dgm:pt>
    <dgm:pt modelId="{E03EAC84-2D34-A34E-B4EA-5C78D6051DD0}" type="sibTrans" cxnId="{16F17EC4-14E0-B242-8144-E686AD013CCD}">
      <dgm:prSet/>
      <dgm:spPr/>
      <dgm:t>
        <a:bodyPr/>
        <a:lstStyle/>
        <a:p>
          <a:endParaRPr lang="en-US"/>
        </a:p>
      </dgm:t>
    </dgm:pt>
    <dgm:pt modelId="{31C6F2A8-EFFB-6B49-BBBF-71B538A3CA7B}" type="pres">
      <dgm:prSet presAssocID="{23B5D272-DC09-CC4D-B440-C21EAD749323}" presName="linear" presStyleCnt="0">
        <dgm:presLayoutVars>
          <dgm:animLvl val="lvl"/>
          <dgm:resizeHandles val="exact"/>
        </dgm:presLayoutVars>
      </dgm:prSet>
      <dgm:spPr/>
    </dgm:pt>
    <dgm:pt modelId="{120D7A2C-A90E-DD4A-9BBE-1144263D2F8B}" type="pres">
      <dgm:prSet presAssocID="{AE5388E2-CFB2-9647-839A-8EA0C633410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22858DF-8D10-F84E-B241-DCE84D7200A3}" type="pres">
      <dgm:prSet presAssocID="{C875A29C-FAE2-B44D-9EB9-D38B94588FCC}" presName="spacer" presStyleCnt="0"/>
      <dgm:spPr/>
    </dgm:pt>
    <dgm:pt modelId="{74467EA1-39CE-1848-BBB0-D8F2D98C1EC6}" type="pres">
      <dgm:prSet presAssocID="{C5FBCAE8-0B07-A24C-B2D2-802646AC659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5C4A27A-7435-8742-AC42-923AE8E69752}" type="pres">
      <dgm:prSet presAssocID="{33D72BFE-91DB-354F-8CC2-AB1E27D62087}" presName="spacer" presStyleCnt="0"/>
      <dgm:spPr/>
    </dgm:pt>
    <dgm:pt modelId="{C8AE70D7-FAC0-0046-8BA5-C53D421976F3}" type="pres">
      <dgm:prSet presAssocID="{F315A7A4-8089-7042-9FD6-B5E3F5C00B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0C231B2-12BD-0D4F-83CF-65E7284949D9}" type="pres">
      <dgm:prSet presAssocID="{21316044-85B0-E14E-857D-A7B281149C60}" presName="spacer" presStyleCnt="0"/>
      <dgm:spPr/>
    </dgm:pt>
    <dgm:pt modelId="{A1844B77-AFF7-0D4D-A1D2-7DCE44FFA4DC}" type="pres">
      <dgm:prSet presAssocID="{71B85B57-FBF0-0444-BC01-02804E469F6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148D15F-E14A-2243-9C24-0E2A393D618D}" type="presOf" srcId="{AE5388E2-CFB2-9647-839A-8EA0C6334109}" destId="{120D7A2C-A90E-DD4A-9BBE-1144263D2F8B}" srcOrd="0" destOrd="0" presId="urn:microsoft.com/office/officeart/2005/8/layout/vList2"/>
    <dgm:cxn modelId="{6F7F5290-ED38-E343-8EC2-14BB2EA72785}" type="presOf" srcId="{23B5D272-DC09-CC4D-B440-C21EAD749323}" destId="{31C6F2A8-EFFB-6B49-BBBF-71B538A3CA7B}" srcOrd="0" destOrd="0" presId="urn:microsoft.com/office/officeart/2005/8/layout/vList2"/>
    <dgm:cxn modelId="{CA31339E-DA46-C246-AF9E-9049202307E7}" srcId="{23B5D272-DC09-CC4D-B440-C21EAD749323}" destId="{F315A7A4-8089-7042-9FD6-B5E3F5C00BE4}" srcOrd="2" destOrd="0" parTransId="{468692D2-36F7-814D-A70B-873B3813CD6B}" sibTransId="{21316044-85B0-E14E-857D-A7B281149C60}"/>
    <dgm:cxn modelId="{46832F9F-75B2-AF4C-A4A9-D47C0E6224E1}" srcId="{23B5D272-DC09-CC4D-B440-C21EAD749323}" destId="{C5FBCAE8-0B07-A24C-B2D2-802646AC659B}" srcOrd="1" destOrd="0" parTransId="{179DDD23-57DB-A149-8F38-7A8642068A28}" sibTransId="{33D72BFE-91DB-354F-8CC2-AB1E27D62087}"/>
    <dgm:cxn modelId="{CB26B1AA-93D3-4D46-92C6-A7F4C1D3199D}" type="presOf" srcId="{C5FBCAE8-0B07-A24C-B2D2-802646AC659B}" destId="{74467EA1-39CE-1848-BBB0-D8F2D98C1EC6}" srcOrd="0" destOrd="0" presId="urn:microsoft.com/office/officeart/2005/8/layout/vList2"/>
    <dgm:cxn modelId="{217508BD-4984-5D4A-B25C-DE891785ECFE}" type="presOf" srcId="{F315A7A4-8089-7042-9FD6-B5E3F5C00BE4}" destId="{C8AE70D7-FAC0-0046-8BA5-C53D421976F3}" srcOrd="0" destOrd="0" presId="urn:microsoft.com/office/officeart/2005/8/layout/vList2"/>
    <dgm:cxn modelId="{16F17EC4-14E0-B242-8144-E686AD013CCD}" srcId="{23B5D272-DC09-CC4D-B440-C21EAD749323}" destId="{71B85B57-FBF0-0444-BC01-02804E469F6A}" srcOrd="3" destOrd="0" parTransId="{B786F34A-0E3F-D94F-8739-6409BC23825F}" sibTransId="{E03EAC84-2D34-A34E-B4EA-5C78D6051DD0}"/>
    <dgm:cxn modelId="{6B8C7BCE-C877-0B4A-9CD0-E3AAF7639213}" srcId="{23B5D272-DC09-CC4D-B440-C21EAD749323}" destId="{AE5388E2-CFB2-9647-839A-8EA0C6334109}" srcOrd="0" destOrd="0" parTransId="{14714934-FB85-1547-A322-A97F8F54F697}" sibTransId="{C875A29C-FAE2-B44D-9EB9-D38B94588FCC}"/>
    <dgm:cxn modelId="{4511CCDE-8D7E-CF47-A598-AB55E9ACC055}" type="presOf" srcId="{71B85B57-FBF0-0444-BC01-02804E469F6A}" destId="{A1844B77-AFF7-0D4D-A1D2-7DCE44FFA4DC}" srcOrd="0" destOrd="0" presId="urn:microsoft.com/office/officeart/2005/8/layout/vList2"/>
    <dgm:cxn modelId="{421708F4-2E3F-4243-987F-D891F8D0B132}" type="presParOf" srcId="{31C6F2A8-EFFB-6B49-BBBF-71B538A3CA7B}" destId="{120D7A2C-A90E-DD4A-9BBE-1144263D2F8B}" srcOrd="0" destOrd="0" presId="urn:microsoft.com/office/officeart/2005/8/layout/vList2"/>
    <dgm:cxn modelId="{E7DBD743-A23E-3344-8101-8FF877EAF33E}" type="presParOf" srcId="{31C6F2A8-EFFB-6B49-BBBF-71B538A3CA7B}" destId="{A22858DF-8D10-F84E-B241-DCE84D7200A3}" srcOrd="1" destOrd="0" presId="urn:microsoft.com/office/officeart/2005/8/layout/vList2"/>
    <dgm:cxn modelId="{C3ABF499-9FFF-6F47-99C2-25A414E4D448}" type="presParOf" srcId="{31C6F2A8-EFFB-6B49-BBBF-71B538A3CA7B}" destId="{74467EA1-39CE-1848-BBB0-D8F2D98C1EC6}" srcOrd="2" destOrd="0" presId="urn:microsoft.com/office/officeart/2005/8/layout/vList2"/>
    <dgm:cxn modelId="{C94A62C0-C3D9-5147-A045-C6DA80D20E4D}" type="presParOf" srcId="{31C6F2A8-EFFB-6B49-BBBF-71B538A3CA7B}" destId="{65C4A27A-7435-8742-AC42-923AE8E69752}" srcOrd="3" destOrd="0" presId="urn:microsoft.com/office/officeart/2005/8/layout/vList2"/>
    <dgm:cxn modelId="{52D31488-AB3F-5B48-895D-BA13F52D10C9}" type="presParOf" srcId="{31C6F2A8-EFFB-6B49-BBBF-71B538A3CA7B}" destId="{C8AE70D7-FAC0-0046-8BA5-C53D421976F3}" srcOrd="4" destOrd="0" presId="urn:microsoft.com/office/officeart/2005/8/layout/vList2"/>
    <dgm:cxn modelId="{2FEACFC6-DEB4-AF45-BE4C-023EC1D355F1}" type="presParOf" srcId="{31C6F2A8-EFFB-6B49-BBBF-71B538A3CA7B}" destId="{20C231B2-12BD-0D4F-83CF-65E7284949D9}" srcOrd="5" destOrd="0" presId="urn:microsoft.com/office/officeart/2005/8/layout/vList2"/>
    <dgm:cxn modelId="{C55236D0-6067-A44C-9BCF-22529F75D735}" type="presParOf" srcId="{31C6F2A8-EFFB-6B49-BBBF-71B538A3CA7B}" destId="{A1844B77-AFF7-0D4D-A1D2-7DCE44FFA4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C12885-1808-F34C-8CE9-CC3B50E19BE3}" type="doc">
      <dgm:prSet loTypeId="urn:microsoft.com/office/officeart/2005/8/layout/vList2" loCatId="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D758E0C-72BB-CA41-A8C6-107686AD3A9B}">
      <dgm:prSet phldrT="[Text]" custT="1"/>
      <dgm:spPr/>
      <dgm:t>
        <a:bodyPr/>
        <a:lstStyle/>
        <a:p>
          <a:r>
            <a:rPr lang="en-US" sz="2800" dirty="0"/>
            <a:t>What We Will Talk About</a:t>
          </a:r>
        </a:p>
      </dgm:t>
    </dgm:pt>
    <dgm:pt modelId="{08472697-5CCC-E743-94EE-FADBF28782DE}" type="parTrans" cxnId="{9E9F0B67-D7CA-6946-AF57-E8A29435C6DD}">
      <dgm:prSet/>
      <dgm:spPr/>
      <dgm:t>
        <a:bodyPr/>
        <a:lstStyle/>
        <a:p>
          <a:endParaRPr lang="en-US" sz="1800"/>
        </a:p>
      </dgm:t>
    </dgm:pt>
    <dgm:pt modelId="{36A6D4E4-FA1E-CB4C-9480-28DF2F410304}" type="sibTrans" cxnId="{9E9F0B67-D7CA-6946-AF57-E8A29435C6DD}">
      <dgm:prSet/>
      <dgm:spPr/>
      <dgm:t>
        <a:bodyPr/>
        <a:lstStyle/>
        <a:p>
          <a:endParaRPr lang="en-US" sz="1800"/>
        </a:p>
      </dgm:t>
    </dgm:pt>
    <dgm:pt modelId="{5B4B6374-54F9-6445-A5E2-855183D4A16E}">
      <dgm:prSet custT="1"/>
      <dgm:spPr/>
      <dgm:t>
        <a:bodyPr/>
        <a:lstStyle/>
        <a:p>
          <a:r>
            <a:rPr lang="en-US" sz="2000" dirty="0"/>
            <a:t>(S)ARIMA (Seasonal) Auto Regressive Integrated Moving Average</a:t>
          </a:r>
          <a:endParaRPr lang="en-US" sz="2000" i="0" dirty="0"/>
        </a:p>
      </dgm:t>
    </dgm:pt>
    <dgm:pt modelId="{0D22C1EE-630F-694A-9FD4-60396A47613F}" type="parTrans" cxnId="{99A7A89B-E248-9441-8FB2-F776E13A9645}">
      <dgm:prSet/>
      <dgm:spPr/>
      <dgm:t>
        <a:bodyPr/>
        <a:lstStyle/>
        <a:p>
          <a:endParaRPr lang="en-US" sz="1800"/>
        </a:p>
      </dgm:t>
    </dgm:pt>
    <dgm:pt modelId="{C1C83582-CFAD-6640-B612-76098D29F2AE}" type="sibTrans" cxnId="{99A7A89B-E248-9441-8FB2-F776E13A9645}">
      <dgm:prSet/>
      <dgm:spPr/>
      <dgm:t>
        <a:bodyPr/>
        <a:lstStyle/>
        <a:p>
          <a:endParaRPr lang="en-US" sz="1800"/>
        </a:p>
      </dgm:t>
    </dgm:pt>
    <dgm:pt modelId="{A2026843-0FB8-8F44-96E6-E27B9F295906}">
      <dgm:prSet custT="1"/>
      <dgm:spPr/>
      <dgm:t>
        <a:bodyPr/>
        <a:lstStyle/>
        <a:p>
          <a:endParaRPr lang="en-US" sz="2000" dirty="0"/>
        </a:p>
      </dgm:t>
    </dgm:pt>
    <dgm:pt modelId="{A705F440-CA15-CB48-92BD-D86D617F8E8D}" type="parTrans" cxnId="{45CB0FBD-179B-D148-A810-7A029F7E8E7C}">
      <dgm:prSet/>
      <dgm:spPr/>
      <dgm:t>
        <a:bodyPr/>
        <a:lstStyle/>
        <a:p>
          <a:endParaRPr lang="en-US" sz="1800"/>
        </a:p>
      </dgm:t>
    </dgm:pt>
    <dgm:pt modelId="{5DDE95C4-07A0-0948-83E6-9665DF280237}" type="sibTrans" cxnId="{45CB0FBD-179B-D148-A810-7A029F7E8E7C}">
      <dgm:prSet/>
      <dgm:spPr/>
      <dgm:t>
        <a:bodyPr/>
        <a:lstStyle/>
        <a:p>
          <a:endParaRPr lang="en-US" sz="1800"/>
        </a:p>
      </dgm:t>
    </dgm:pt>
    <dgm:pt modelId="{06659FF9-8B8E-F141-B443-6FB72246C005}">
      <dgm:prSet custT="1"/>
      <dgm:spPr/>
      <dgm:t>
        <a:bodyPr/>
        <a:lstStyle/>
        <a:p>
          <a:r>
            <a:rPr lang="en-US" sz="2800" dirty="0"/>
            <a:t>What We Will Not Talk About</a:t>
          </a:r>
        </a:p>
      </dgm:t>
    </dgm:pt>
    <dgm:pt modelId="{2EC685AA-9C20-5148-9455-78D91392A12E}" type="parTrans" cxnId="{FAD44B9B-FD9E-8143-9300-5FF9ADCD8984}">
      <dgm:prSet/>
      <dgm:spPr/>
      <dgm:t>
        <a:bodyPr/>
        <a:lstStyle/>
        <a:p>
          <a:endParaRPr lang="en-US" sz="1800"/>
        </a:p>
      </dgm:t>
    </dgm:pt>
    <dgm:pt modelId="{F4953F7B-0913-DA42-9350-068D8B948348}" type="sibTrans" cxnId="{FAD44B9B-FD9E-8143-9300-5FF9ADCD8984}">
      <dgm:prSet/>
      <dgm:spPr/>
      <dgm:t>
        <a:bodyPr/>
        <a:lstStyle/>
        <a:p>
          <a:endParaRPr lang="en-US" sz="1800"/>
        </a:p>
      </dgm:t>
    </dgm:pt>
    <dgm:pt modelId="{64EC639E-8B2C-AD4B-9B5D-2D56F7197C16}">
      <dgm:prSet custT="1"/>
      <dgm:spPr/>
      <dgm:t>
        <a:bodyPr/>
        <a:lstStyle/>
        <a:p>
          <a:r>
            <a:rPr lang="en-US" sz="2000" dirty="0"/>
            <a:t>Dynamic Mathematical Models Supported By Parameter Sensitivity and Data Driven Models</a:t>
          </a:r>
        </a:p>
      </dgm:t>
    </dgm:pt>
    <dgm:pt modelId="{6118718F-6E36-0C4A-9BED-E09F616BDA18}" type="parTrans" cxnId="{5A49E5CE-1E8F-3740-9249-4F466A575094}">
      <dgm:prSet/>
      <dgm:spPr/>
      <dgm:t>
        <a:bodyPr/>
        <a:lstStyle/>
        <a:p>
          <a:endParaRPr lang="en-US" sz="1800"/>
        </a:p>
      </dgm:t>
    </dgm:pt>
    <dgm:pt modelId="{41C76DE5-B84C-C843-A950-F1D4E042C949}" type="sibTrans" cxnId="{5A49E5CE-1E8F-3740-9249-4F466A575094}">
      <dgm:prSet/>
      <dgm:spPr/>
      <dgm:t>
        <a:bodyPr/>
        <a:lstStyle/>
        <a:p>
          <a:endParaRPr lang="en-US" sz="1800"/>
        </a:p>
      </dgm:t>
    </dgm:pt>
    <dgm:pt modelId="{53C688D5-82F3-8C48-B213-F82A5C87A15C}">
      <dgm:prSet custT="1"/>
      <dgm:spPr/>
      <dgm:t>
        <a:bodyPr/>
        <a:lstStyle/>
        <a:p>
          <a:r>
            <a:rPr lang="en-US" sz="2000" dirty="0"/>
            <a:t>(G)ARCH </a:t>
          </a:r>
          <a:r>
            <a:rPr lang="en-US" sz="2000" i="0" dirty="0"/>
            <a:t>(Generalized) Autoregressive Conditional Heteroskedasticity </a:t>
          </a:r>
          <a:r>
            <a:rPr lang="en-US" sz="2000" i="0" dirty="0">
              <a:sym typeface="Wingdings" pitchFamily="2" charset="2"/>
            </a:rPr>
            <a:t> </a:t>
          </a:r>
          <a:r>
            <a:rPr lang="en-US" sz="2000" i="0" dirty="0"/>
            <a:t>assumes changing variance of noise (AR or ARMA) with changes in value of variable = Nobel Prize (Engle, 2003)</a:t>
          </a:r>
          <a:endParaRPr lang="en-US" sz="2000" dirty="0"/>
        </a:p>
      </dgm:t>
    </dgm:pt>
    <dgm:pt modelId="{025D4FCD-E199-2349-8F01-ABDEEF79B99D}" type="parTrans" cxnId="{DE0CA13A-B9BC-A749-90B9-4CF784576A51}">
      <dgm:prSet/>
      <dgm:spPr/>
      <dgm:t>
        <a:bodyPr/>
        <a:lstStyle/>
        <a:p>
          <a:endParaRPr lang="en-US"/>
        </a:p>
      </dgm:t>
    </dgm:pt>
    <dgm:pt modelId="{6CDA408D-692A-FB4F-B2BD-8DC1378FE6D5}" type="sibTrans" cxnId="{DE0CA13A-B9BC-A749-90B9-4CF784576A51}">
      <dgm:prSet/>
      <dgm:spPr/>
      <dgm:t>
        <a:bodyPr/>
        <a:lstStyle/>
        <a:p>
          <a:endParaRPr lang="en-US"/>
        </a:p>
      </dgm:t>
    </dgm:pt>
    <dgm:pt modelId="{8E11EE61-493D-BF44-8C3B-9A144F2306D7}">
      <dgm:prSet custT="1"/>
      <dgm:spPr/>
      <dgm:t>
        <a:bodyPr/>
        <a:lstStyle/>
        <a:p>
          <a:r>
            <a:rPr lang="en-US" sz="2000" dirty="0"/>
            <a:t>LSTM (GRU/RNN)</a:t>
          </a:r>
        </a:p>
      </dgm:t>
    </dgm:pt>
    <dgm:pt modelId="{1E73C1BF-8F32-0944-874A-7D7A827D8015}" type="parTrans" cxnId="{66C877D9-5180-AF4E-923A-D37BEBC20F30}">
      <dgm:prSet/>
      <dgm:spPr/>
      <dgm:t>
        <a:bodyPr/>
        <a:lstStyle/>
        <a:p>
          <a:endParaRPr lang="en-US"/>
        </a:p>
      </dgm:t>
    </dgm:pt>
    <dgm:pt modelId="{066DEE37-1ECD-284A-BDDD-05B9BD0D5F22}" type="sibTrans" cxnId="{66C877D9-5180-AF4E-923A-D37BEBC20F30}">
      <dgm:prSet/>
      <dgm:spPr/>
      <dgm:t>
        <a:bodyPr/>
        <a:lstStyle/>
        <a:p>
          <a:endParaRPr lang="en-US"/>
        </a:p>
      </dgm:t>
    </dgm:pt>
    <dgm:pt modelId="{C4201773-7803-0E4E-94B1-F24873365BCA}">
      <dgm:prSet custT="1"/>
      <dgm:spPr/>
      <dgm:t>
        <a:bodyPr/>
        <a:lstStyle/>
        <a:p>
          <a:r>
            <a:rPr lang="en-US" sz="2000" i="0" dirty="0"/>
            <a:t>Univariate Models of Time Series</a:t>
          </a:r>
        </a:p>
      </dgm:t>
    </dgm:pt>
    <dgm:pt modelId="{2050576B-508D-5B4D-9437-85EA57B3926B}" type="parTrans" cxnId="{BC0670A8-3856-0145-9F13-87B6EE0644C3}">
      <dgm:prSet/>
      <dgm:spPr/>
      <dgm:t>
        <a:bodyPr/>
        <a:lstStyle/>
        <a:p>
          <a:endParaRPr lang="en-US"/>
        </a:p>
      </dgm:t>
    </dgm:pt>
    <dgm:pt modelId="{11F5D150-ABE6-5A4D-ADB2-060AF1917949}" type="sibTrans" cxnId="{BC0670A8-3856-0145-9F13-87B6EE0644C3}">
      <dgm:prSet/>
      <dgm:spPr/>
      <dgm:t>
        <a:bodyPr/>
        <a:lstStyle/>
        <a:p>
          <a:endParaRPr lang="en-US"/>
        </a:p>
      </dgm:t>
    </dgm:pt>
    <dgm:pt modelId="{290FFE97-367C-F448-9DD9-57FBC85F0F04}">
      <dgm:prSet custT="1"/>
      <dgm:spPr/>
      <dgm:t>
        <a:bodyPr/>
        <a:lstStyle/>
        <a:p>
          <a:r>
            <a:rPr lang="en-US" sz="2000" dirty="0"/>
            <a:t>Granger Causality, Co-Integration, Temporal Causal Models </a:t>
          </a:r>
          <a:r>
            <a:rPr lang="en-US" sz="2000" dirty="0">
              <a:sym typeface="Wingdings" pitchFamily="2" charset="2"/>
            </a:rPr>
            <a:t>= Nobel Prize (Clive, 2003)</a:t>
          </a:r>
          <a:endParaRPr lang="en-US" sz="2000" dirty="0"/>
        </a:p>
      </dgm:t>
    </dgm:pt>
    <dgm:pt modelId="{33915266-EAE4-D544-9A07-EEDDACD6FE5D}" type="parTrans" cxnId="{B4D1F870-8E81-B749-AFFD-8CC6A6D61FAD}">
      <dgm:prSet/>
      <dgm:spPr/>
      <dgm:t>
        <a:bodyPr/>
        <a:lstStyle/>
        <a:p>
          <a:endParaRPr lang="en-US"/>
        </a:p>
      </dgm:t>
    </dgm:pt>
    <dgm:pt modelId="{4A3A6633-C7F7-5747-97E9-026B711EA614}" type="sibTrans" cxnId="{B4D1F870-8E81-B749-AFFD-8CC6A6D61FAD}">
      <dgm:prSet/>
      <dgm:spPr/>
      <dgm:t>
        <a:bodyPr/>
        <a:lstStyle/>
        <a:p>
          <a:endParaRPr lang="en-US"/>
        </a:p>
      </dgm:t>
    </dgm:pt>
    <dgm:pt modelId="{6598F1FE-1B86-6244-97DA-4514852ED6B6}">
      <dgm:prSet custT="1"/>
      <dgm:spPr/>
      <dgm:t>
        <a:bodyPr/>
        <a:lstStyle/>
        <a:p>
          <a:r>
            <a:rPr lang="en-US" sz="2000" dirty="0"/>
            <a:t>What Are Real Sources Of Non-stationarity? What is Possible? What is Not?</a:t>
          </a:r>
        </a:p>
      </dgm:t>
    </dgm:pt>
    <dgm:pt modelId="{59E38843-5AA6-D346-AF6C-B08ACE59D718}" type="parTrans" cxnId="{87C32376-BF53-B74E-9727-003F68C1AD2B}">
      <dgm:prSet/>
      <dgm:spPr/>
      <dgm:t>
        <a:bodyPr/>
        <a:lstStyle/>
        <a:p>
          <a:endParaRPr lang="en-US"/>
        </a:p>
      </dgm:t>
    </dgm:pt>
    <dgm:pt modelId="{A7B74CB2-2C41-384D-9EB7-11B2C8ED6B5E}" type="sibTrans" cxnId="{87C32376-BF53-B74E-9727-003F68C1AD2B}">
      <dgm:prSet/>
      <dgm:spPr/>
      <dgm:t>
        <a:bodyPr/>
        <a:lstStyle/>
        <a:p>
          <a:endParaRPr lang="en-US"/>
        </a:p>
      </dgm:t>
    </dgm:pt>
    <dgm:pt modelId="{3CF6D63E-4959-4241-A3D2-21A10E4BE7D2}">
      <dgm:prSet custT="1"/>
      <dgm:spPr/>
      <dgm:t>
        <a:bodyPr/>
        <a:lstStyle/>
        <a:p>
          <a:r>
            <a:rPr lang="en-US" sz="2000" dirty="0"/>
            <a:t>How To Model Real World Processes? 	</a:t>
          </a:r>
        </a:p>
      </dgm:t>
    </dgm:pt>
    <dgm:pt modelId="{00F83241-B05A-D14D-BFDE-D4264718D7A8}" type="parTrans" cxnId="{B67FAB02-C3B2-EF4A-BA7D-C6CF29AACA70}">
      <dgm:prSet/>
      <dgm:spPr/>
      <dgm:t>
        <a:bodyPr/>
        <a:lstStyle/>
        <a:p>
          <a:endParaRPr lang="en-US"/>
        </a:p>
      </dgm:t>
    </dgm:pt>
    <dgm:pt modelId="{89C2946A-28C4-DD49-811A-DEB55C1E755C}" type="sibTrans" cxnId="{B67FAB02-C3B2-EF4A-BA7D-C6CF29AACA70}">
      <dgm:prSet/>
      <dgm:spPr/>
      <dgm:t>
        <a:bodyPr/>
        <a:lstStyle/>
        <a:p>
          <a:endParaRPr lang="en-US"/>
        </a:p>
      </dgm:t>
    </dgm:pt>
    <dgm:pt modelId="{9A6A4C5E-C82D-8746-9E23-7CEEA75C92CC}">
      <dgm:prSet custT="1"/>
      <dgm:spPr/>
      <dgm:t>
        <a:bodyPr/>
        <a:lstStyle/>
        <a:p>
          <a:r>
            <a:rPr lang="en-US" sz="2000" i="0" dirty="0"/>
            <a:t>Assumes homoskedasticity = variance of error does not depend on value of variable</a:t>
          </a:r>
        </a:p>
      </dgm:t>
    </dgm:pt>
    <dgm:pt modelId="{3DC863AD-2F17-BB46-ADC1-F825471FC813}" type="parTrans" cxnId="{0CBE61BD-F6BB-DA4A-90A4-08FD1D3422C4}">
      <dgm:prSet/>
      <dgm:spPr/>
      <dgm:t>
        <a:bodyPr/>
        <a:lstStyle/>
        <a:p>
          <a:endParaRPr lang="en-US"/>
        </a:p>
      </dgm:t>
    </dgm:pt>
    <dgm:pt modelId="{77F01E9B-4418-0844-A61D-0F7923C47AD1}" type="sibTrans" cxnId="{0CBE61BD-F6BB-DA4A-90A4-08FD1D3422C4}">
      <dgm:prSet/>
      <dgm:spPr/>
      <dgm:t>
        <a:bodyPr/>
        <a:lstStyle/>
        <a:p>
          <a:endParaRPr lang="en-US"/>
        </a:p>
      </dgm:t>
    </dgm:pt>
    <dgm:pt modelId="{528D5DDE-EAD2-9148-917C-24EC2554CC05}" type="pres">
      <dgm:prSet presAssocID="{CDC12885-1808-F34C-8CE9-CC3B50E19BE3}" presName="linear" presStyleCnt="0">
        <dgm:presLayoutVars>
          <dgm:animLvl val="lvl"/>
          <dgm:resizeHandles val="exact"/>
        </dgm:presLayoutVars>
      </dgm:prSet>
      <dgm:spPr/>
    </dgm:pt>
    <dgm:pt modelId="{2619D2A9-8086-A24D-9A54-234F41D46232}" type="pres">
      <dgm:prSet presAssocID="{2D758E0C-72BB-CA41-A8C6-107686AD3A9B}" presName="parentText" presStyleLbl="node1" presStyleIdx="0" presStyleCnt="2" custLinFactNeighborX="-413" custLinFactNeighborY="-19312">
        <dgm:presLayoutVars>
          <dgm:chMax val="0"/>
          <dgm:bulletEnabled val="1"/>
        </dgm:presLayoutVars>
      </dgm:prSet>
      <dgm:spPr/>
    </dgm:pt>
    <dgm:pt modelId="{051FF4C1-8D2E-3841-A2BB-6FB074780731}" type="pres">
      <dgm:prSet presAssocID="{2D758E0C-72BB-CA41-A8C6-107686AD3A9B}" presName="childText" presStyleLbl="revTx" presStyleIdx="0" presStyleCnt="2">
        <dgm:presLayoutVars>
          <dgm:bulletEnabled val="1"/>
        </dgm:presLayoutVars>
      </dgm:prSet>
      <dgm:spPr/>
    </dgm:pt>
    <dgm:pt modelId="{573692CC-0CD4-FF41-A50F-4B57373FF5D0}" type="pres">
      <dgm:prSet presAssocID="{06659FF9-8B8E-F141-B443-6FB72246C00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C7A4B75-BD84-7047-BB11-D82ED4204641}" type="pres">
      <dgm:prSet presAssocID="{06659FF9-8B8E-F141-B443-6FB72246C00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67FAB02-C3B2-EF4A-BA7D-C6CF29AACA70}" srcId="{64EC639E-8B2C-AD4B-9B5D-2D56F7197C16}" destId="{3CF6D63E-4959-4241-A3D2-21A10E4BE7D2}" srcOrd="0" destOrd="0" parTransId="{00F83241-B05A-D14D-BFDE-D4264718D7A8}" sibTransId="{89C2946A-28C4-DD49-811A-DEB55C1E755C}"/>
    <dgm:cxn modelId="{9B0A3D1C-1539-6A40-AC1E-44A9A4617D8E}" type="presOf" srcId="{3CF6D63E-4959-4241-A3D2-21A10E4BE7D2}" destId="{9C7A4B75-BD84-7047-BB11-D82ED4204641}" srcOrd="0" destOrd="5" presId="urn:microsoft.com/office/officeart/2005/8/layout/vList2"/>
    <dgm:cxn modelId="{A11A2925-022A-4F41-96BB-F104DAE92A86}" type="presOf" srcId="{2D758E0C-72BB-CA41-A8C6-107686AD3A9B}" destId="{2619D2A9-8086-A24D-9A54-234F41D46232}" srcOrd="0" destOrd="0" presId="urn:microsoft.com/office/officeart/2005/8/layout/vList2"/>
    <dgm:cxn modelId="{51E20E38-BDCC-2147-B04C-56C86EE9F48C}" type="presOf" srcId="{C4201773-7803-0E4E-94B1-F24873365BCA}" destId="{051FF4C1-8D2E-3841-A2BB-6FB074780731}" srcOrd="0" destOrd="0" presId="urn:microsoft.com/office/officeart/2005/8/layout/vList2"/>
    <dgm:cxn modelId="{DE0CA13A-B9BC-A749-90B9-4CF784576A51}" srcId="{06659FF9-8B8E-F141-B443-6FB72246C005}" destId="{53C688D5-82F3-8C48-B213-F82A5C87A15C}" srcOrd="1" destOrd="0" parTransId="{025D4FCD-E199-2349-8F01-ABDEEF79B99D}" sibTransId="{6CDA408D-692A-FB4F-B2BD-8DC1378FE6D5}"/>
    <dgm:cxn modelId="{4EF94E4F-EC5C-6242-8954-D69E88B8A03B}" type="presOf" srcId="{5B4B6374-54F9-6445-A5E2-855183D4A16E}" destId="{051FF4C1-8D2E-3841-A2BB-6FB074780731}" srcOrd="0" destOrd="1" presId="urn:microsoft.com/office/officeart/2005/8/layout/vList2"/>
    <dgm:cxn modelId="{BE7ABF5C-F5E7-6247-96C3-9EA1B9C90F6C}" type="presOf" srcId="{CDC12885-1808-F34C-8CE9-CC3B50E19BE3}" destId="{528D5DDE-EAD2-9148-917C-24EC2554CC05}" srcOrd="0" destOrd="0" presId="urn:microsoft.com/office/officeart/2005/8/layout/vList2"/>
    <dgm:cxn modelId="{086BDD64-8B2C-AA4C-A16B-069D78C47B06}" type="presOf" srcId="{64EC639E-8B2C-AD4B-9B5D-2D56F7197C16}" destId="{9C7A4B75-BD84-7047-BB11-D82ED4204641}" srcOrd="0" destOrd="4" presId="urn:microsoft.com/office/officeart/2005/8/layout/vList2"/>
    <dgm:cxn modelId="{9E9F0B67-D7CA-6946-AF57-E8A29435C6DD}" srcId="{CDC12885-1808-F34C-8CE9-CC3B50E19BE3}" destId="{2D758E0C-72BB-CA41-A8C6-107686AD3A9B}" srcOrd="0" destOrd="0" parTransId="{08472697-5CCC-E743-94EE-FADBF28782DE}" sibTransId="{36A6D4E4-FA1E-CB4C-9480-28DF2F410304}"/>
    <dgm:cxn modelId="{4BA31E6A-A0FC-0645-8858-52293D064BD5}" type="presOf" srcId="{8E11EE61-493D-BF44-8C3B-9A144F2306D7}" destId="{9C7A4B75-BD84-7047-BB11-D82ED4204641}" srcOrd="0" destOrd="3" presId="urn:microsoft.com/office/officeart/2005/8/layout/vList2"/>
    <dgm:cxn modelId="{B4D1F870-8E81-B749-AFFD-8CC6A6D61FAD}" srcId="{06659FF9-8B8E-F141-B443-6FB72246C005}" destId="{290FFE97-367C-F448-9DD9-57FBC85F0F04}" srcOrd="0" destOrd="0" parTransId="{33915266-EAE4-D544-9A07-EEDDACD6FE5D}" sibTransId="{4A3A6633-C7F7-5747-97E9-026B711EA614}"/>
    <dgm:cxn modelId="{50DFBF72-5153-2C47-A962-FEACF027383C}" type="presOf" srcId="{A2026843-0FB8-8F44-96E6-E27B9F295906}" destId="{051FF4C1-8D2E-3841-A2BB-6FB074780731}" srcOrd="0" destOrd="3" presId="urn:microsoft.com/office/officeart/2005/8/layout/vList2"/>
    <dgm:cxn modelId="{87C32376-BF53-B74E-9727-003F68C1AD2B}" srcId="{290FFE97-367C-F448-9DD9-57FBC85F0F04}" destId="{6598F1FE-1B86-6244-97DA-4514852ED6B6}" srcOrd="0" destOrd="0" parTransId="{59E38843-5AA6-D346-AF6C-B08ACE59D718}" sibTransId="{A7B74CB2-2C41-384D-9EB7-11B2C8ED6B5E}"/>
    <dgm:cxn modelId="{10C05387-2080-014C-A196-65B0BAD51310}" type="presOf" srcId="{290FFE97-367C-F448-9DD9-57FBC85F0F04}" destId="{9C7A4B75-BD84-7047-BB11-D82ED4204641}" srcOrd="0" destOrd="0" presId="urn:microsoft.com/office/officeart/2005/8/layout/vList2"/>
    <dgm:cxn modelId="{4C4A3E9A-8796-ED42-956D-E34CB771222C}" type="presOf" srcId="{6598F1FE-1B86-6244-97DA-4514852ED6B6}" destId="{9C7A4B75-BD84-7047-BB11-D82ED4204641}" srcOrd="0" destOrd="1" presId="urn:microsoft.com/office/officeart/2005/8/layout/vList2"/>
    <dgm:cxn modelId="{FAD44B9B-FD9E-8143-9300-5FF9ADCD8984}" srcId="{CDC12885-1808-F34C-8CE9-CC3B50E19BE3}" destId="{06659FF9-8B8E-F141-B443-6FB72246C005}" srcOrd="1" destOrd="0" parTransId="{2EC685AA-9C20-5148-9455-78D91392A12E}" sibTransId="{F4953F7B-0913-DA42-9350-068D8B948348}"/>
    <dgm:cxn modelId="{99A7A89B-E248-9441-8FB2-F776E13A9645}" srcId="{2D758E0C-72BB-CA41-A8C6-107686AD3A9B}" destId="{5B4B6374-54F9-6445-A5E2-855183D4A16E}" srcOrd="1" destOrd="0" parTransId="{0D22C1EE-630F-694A-9FD4-60396A47613F}" sibTransId="{C1C83582-CFAD-6640-B612-76098D29F2AE}"/>
    <dgm:cxn modelId="{BC0670A8-3856-0145-9F13-87B6EE0644C3}" srcId="{2D758E0C-72BB-CA41-A8C6-107686AD3A9B}" destId="{C4201773-7803-0E4E-94B1-F24873365BCA}" srcOrd="0" destOrd="0" parTransId="{2050576B-508D-5B4D-9437-85EA57B3926B}" sibTransId="{11F5D150-ABE6-5A4D-ADB2-060AF1917949}"/>
    <dgm:cxn modelId="{45CB0FBD-179B-D148-A810-7A029F7E8E7C}" srcId="{2D758E0C-72BB-CA41-A8C6-107686AD3A9B}" destId="{A2026843-0FB8-8F44-96E6-E27B9F295906}" srcOrd="2" destOrd="0" parTransId="{A705F440-CA15-CB48-92BD-D86D617F8E8D}" sibTransId="{5DDE95C4-07A0-0948-83E6-9665DF280237}"/>
    <dgm:cxn modelId="{0CBE61BD-F6BB-DA4A-90A4-08FD1D3422C4}" srcId="{5B4B6374-54F9-6445-A5E2-855183D4A16E}" destId="{9A6A4C5E-C82D-8746-9E23-7CEEA75C92CC}" srcOrd="0" destOrd="0" parTransId="{3DC863AD-2F17-BB46-ADC1-F825471FC813}" sibTransId="{77F01E9B-4418-0844-A61D-0F7923C47AD1}"/>
    <dgm:cxn modelId="{903587C7-68CD-1546-A994-1744FFBF3B1B}" type="presOf" srcId="{9A6A4C5E-C82D-8746-9E23-7CEEA75C92CC}" destId="{051FF4C1-8D2E-3841-A2BB-6FB074780731}" srcOrd="0" destOrd="2" presId="urn:microsoft.com/office/officeart/2005/8/layout/vList2"/>
    <dgm:cxn modelId="{5A49E5CE-1E8F-3740-9249-4F466A575094}" srcId="{06659FF9-8B8E-F141-B443-6FB72246C005}" destId="{64EC639E-8B2C-AD4B-9B5D-2D56F7197C16}" srcOrd="3" destOrd="0" parTransId="{6118718F-6E36-0C4A-9BED-E09F616BDA18}" sibTransId="{41C76DE5-B84C-C843-A950-F1D4E042C949}"/>
    <dgm:cxn modelId="{709AD2D4-4C8C-3B4D-A001-CE9DA6A98C58}" type="presOf" srcId="{06659FF9-8B8E-F141-B443-6FB72246C005}" destId="{573692CC-0CD4-FF41-A50F-4B57373FF5D0}" srcOrd="0" destOrd="0" presId="urn:microsoft.com/office/officeart/2005/8/layout/vList2"/>
    <dgm:cxn modelId="{C3852AD9-491C-F540-B7B1-8FEAB1DECC2E}" type="presOf" srcId="{53C688D5-82F3-8C48-B213-F82A5C87A15C}" destId="{9C7A4B75-BD84-7047-BB11-D82ED4204641}" srcOrd="0" destOrd="2" presId="urn:microsoft.com/office/officeart/2005/8/layout/vList2"/>
    <dgm:cxn modelId="{66C877D9-5180-AF4E-923A-D37BEBC20F30}" srcId="{06659FF9-8B8E-F141-B443-6FB72246C005}" destId="{8E11EE61-493D-BF44-8C3B-9A144F2306D7}" srcOrd="2" destOrd="0" parTransId="{1E73C1BF-8F32-0944-874A-7D7A827D8015}" sibTransId="{066DEE37-1ECD-284A-BDDD-05B9BD0D5F22}"/>
    <dgm:cxn modelId="{858D3220-7437-3946-A75D-19381C2124EE}" type="presParOf" srcId="{528D5DDE-EAD2-9148-917C-24EC2554CC05}" destId="{2619D2A9-8086-A24D-9A54-234F41D46232}" srcOrd="0" destOrd="0" presId="urn:microsoft.com/office/officeart/2005/8/layout/vList2"/>
    <dgm:cxn modelId="{D63303BE-9405-FE4E-8FC2-D71887119B8C}" type="presParOf" srcId="{528D5DDE-EAD2-9148-917C-24EC2554CC05}" destId="{051FF4C1-8D2E-3841-A2BB-6FB074780731}" srcOrd="1" destOrd="0" presId="urn:microsoft.com/office/officeart/2005/8/layout/vList2"/>
    <dgm:cxn modelId="{FF17814F-01AC-2C40-8733-5A1260A67883}" type="presParOf" srcId="{528D5DDE-EAD2-9148-917C-24EC2554CC05}" destId="{573692CC-0CD4-FF41-A50F-4B57373FF5D0}" srcOrd="2" destOrd="0" presId="urn:microsoft.com/office/officeart/2005/8/layout/vList2"/>
    <dgm:cxn modelId="{74E285E8-22A0-4E4D-9D19-37C678526F20}" type="presParOf" srcId="{528D5DDE-EAD2-9148-917C-24EC2554CC05}" destId="{9C7A4B75-BD84-7047-BB11-D82ED420464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679DC2-8FF8-47F5-A59F-1785915D8567}" type="doc">
      <dgm:prSet loTypeId="urn:microsoft.com/office/officeart/2005/8/layout/vList2" loCatId="list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85F9B2A-86E0-4869-A137-0C8FBCB1A957}">
      <dgm:prSet phldrT="[Text]"/>
      <dgm:spPr/>
      <dgm:t>
        <a:bodyPr/>
        <a:lstStyle/>
        <a:p>
          <a:r>
            <a:rPr lang="en-IN" dirty="0"/>
            <a:t>Non-Normality</a:t>
          </a:r>
          <a:endParaRPr lang="en-US" dirty="0"/>
        </a:p>
      </dgm:t>
    </dgm:pt>
    <dgm:pt modelId="{A7F612F5-6B82-47F8-A7C8-3668E623D4DF}" type="parTrans" cxnId="{8383B89D-A081-40DC-9DB0-B3FFB5D3B406}">
      <dgm:prSet/>
      <dgm:spPr/>
      <dgm:t>
        <a:bodyPr/>
        <a:lstStyle/>
        <a:p>
          <a:endParaRPr lang="en-US"/>
        </a:p>
      </dgm:t>
    </dgm:pt>
    <dgm:pt modelId="{EED3B0A1-3734-40EF-9E5A-CFEF2C3D4192}" type="sibTrans" cxnId="{8383B89D-A081-40DC-9DB0-B3FFB5D3B406}">
      <dgm:prSet/>
      <dgm:spPr/>
      <dgm:t>
        <a:bodyPr/>
        <a:lstStyle/>
        <a:p>
          <a:endParaRPr lang="en-US"/>
        </a:p>
      </dgm:t>
    </dgm:pt>
    <dgm:pt modelId="{91CE3CA2-BAE1-455D-BF39-20DDE94D4E89}">
      <dgm:prSet phldrT="[Text]"/>
      <dgm:spPr/>
      <dgm:t>
        <a:bodyPr/>
        <a:lstStyle/>
        <a:p>
          <a:r>
            <a:rPr lang="en-IN" dirty="0"/>
            <a:t>Aperiodicity</a:t>
          </a:r>
          <a:endParaRPr lang="en-US" dirty="0"/>
        </a:p>
      </dgm:t>
    </dgm:pt>
    <dgm:pt modelId="{2BF08929-5CA3-4E5E-A406-D663FCA037DB}" type="parTrans" cxnId="{E07D1637-73DE-49C9-8296-AD561ECB0CC6}">
      <dgm:prSet/>
      <dgm:spPr/>
      <dgm:t>
        <a:bodyPr/>
        <a:lstStyle/>
        <a:p>
          <a:endParaRPr lang="en-US"/>
        </a:p>
      </dgm:t>
    </dgm:pt>
    <dgm:pt modelId="{54D944A0-820F-4D61-972E-750A1F9E5205}" type="sibTrans" cxnId="{E07D1637-73DE-49C9-8296-AD561ECB0CC6}">
      <dgm:prSet/>
      <dgm:spPr/>
      <dgm:t>
        <a:bodyPr/>
        <a:lstStyle/>
        <a:p>
          <a:endParaRPr lang="en-US"/>
        </a:p>
      </dgm:t>
    </dgm:pt>
    <dgm:pt modelId="{2B312066-9912-446C-A4B9-5A36098D2263}">
      <dgm:prSet phldrT="[Text]"/>
      <dgm:spPr/>
      <dgm:t>
        <a:bodyPr/>
        <a:lstStyle/>
        <a:p>
          <a:r>
            <a:rPr lang="en-IN" dirty="0"/>
            <a:t>Asymmetric Cycles</a:t>
          </a:r>
          <a:endParaRPr lang="en-US" dirty="0"/>
        </a:p>
      </dgm:t>
    </dgm:pt>
    <dgm:pt modelId="{05219E04-1A73-4341-8E9D-28E45C3F7ECD}" type="parTrans" cxnId="{6A8B98D8-2A8C-4528-9865-4D06BF4725D0}">
      <dgm:prSet/>
      <dgm:spPr/>
      <dgm:t>
        <a:bodyPr/>
        <a:lstStyle/>
        <a:p>
          <a:endParaRPr lang="en-US"/>
        </a:p>
      </dgm:t>
    </dgm:pt>
    <dgm:pt modelId="{6FF8089F-D5E1-43A3-9D87-F373644E2522}" type="sibTrans" cxnId="{6A8B98D8-2A8C-4528-9865-4D06BF4725D0}">
      <dgm:prSet/>
      <dgm:spPr/>
      <dgm:t>
        <a:bodyPr/>
        <a:lstStyle/>
        <a:p>
          <a:endParaRPr lang="en-US"/>
        </a:p>
      </dgm:t>
    </dgm:pt>
    <dgm:pt modelId="{F38056F1-E7BA-45DB-B40E-FE568FA8B85E}">
      <dgm:prSet phldrT="[Text]"/>
      <dgm:spPr/>
      <dgm:t>
        <a:bodyPr/>
        <a:lstStyle/>
        <a:p>
          <a:r>
            <a:rPr lang="en-IN" dirty="0"/>
            <a:t>Multi-Modality</a:t>
          </a:r>
          <a:endParaRPr lang="en-US" dirty="0"/>
        </a:p>
      </dgm:t>
    </dgm:pt>
    <dgm:pt modelId="{40DA4B92-B5CE-4557-A419-A57032F05469}" type="parTrans" cxnId="{5739F92A-D61B-4848-B1B8-A6E48325D93A}">
      <dgm:prSet/>
      <dgm:spPr/>
      <dgm:t>
        <a:bodyPr/>
        <a:lstStyle/>
        <a:p>
          <a:endParaRPr lang="en-US"/>
        </a:p>
      </dgm:t>
    </dgm:pt>
    <dgm:pt modelId="{43C0B3B0-2254-48FA-84B4-BEB500F06171}" type="sibTrans" cxnId="{5739F92A-D61B-4848-B1B8-A6E48325D93A}">
      <dgm:prSet/>
      <dgm:spPr/>
      <dgm:t>
        <a:bodyPr/>
        <a:lstStyle/>
        <a:p>
          <a:endParaRPr lang="en-US"/>
        </a:p>
      </dgm:t>
    </dgm:pt>
    <dgm:pt modelId="{F7387B01-2B0C-46F3-B4FE-7E4BA7F24A87}">
      <dgm:prSet phldrT="[Text]"/>
      <dgm:spPr/>
      <dgm:t>
        <a:bodyPr/>
        <a:lstStyle/>
        <a:p>
          <a:r>
            <a:rPr lang="en-IN" dirty="0"/>
            <a:t>Non-Linear Causal Relationships Between Lagged Variables</a:t>
          </a:r>
          <a:endParaRPr lang="en-US" dirty="0"/>
        </a:p>
      </dgm:t>
    </dgm:pt>
    <dgm:pt modelId="{3F1D5CE4-5C1E-4FED-A297-C4353B573E89}" type="parTrans" cxnId="{DC59E848-9A2F-4E1B-A9CC-BFBF8414DD41}">
      <dgm:prSet/>
      <dgm:spPr/>
      <dgm:t>
        <a:bodyPr/>
        <a:lstStyle/>
        <a:p>
          <a:endParaRPr lang="en-US"/>
        </a:p>
      </dgm:t>
    </dgm:pt>
    <dgm:pt modelId="{229F329D-1D26-40CE-A96C-654882C0306B}" type="sibTrans" cxnId="{DC59E848-9A2F-4E1B-A9CC-BFBF8414DD41}">
      <dgm:prSet/>
      <dgm:spPr/>
      <dgm:t>
        <a:bodyPr/>
        <a:lstStyle/>
        <a:p>
          <a:endParaRPr lang="en-US"/>
        </a:p>
      </dgm:t>
    </dgm:pt>
    <dgm:pt modelId="{26D13AB2-ED95-4A03-8C71-D81E23C6E540}">
      <dgm:prSet phldrT="[Text]"/>
      <dgm:spPr/>
      <dgm:t>
        <a:bodyPr/>
        <a:lstStyle/>
        <a:p>
          <a:r>
            <a:rPr lang="en-IN" dirty="0"/>
            <a:t>Variation of Forecasting Performance Over the State Space</a:t>
          </a:r>
          <a:endParaRPr lang="en-US" dirty="0"/>
        </a:p>
      </dgm:t>
    </dgm:pt>
    <dgm:pt modelId="{B1FAED62-8F4A-4A64-925F-86B47F7C4B8D}" type="parTrans" cxnId="{C8B5927F-E433-4B30-80EA-A411DFF7099A}">
      <dgm:prSet/>
      <dgm:spPr/>
      <dgm:t>
        <a:bodyPr/>
        <a:lstStyle/>
        <a:p>
          <a:endParaRPr lang="en-US"/>
        </a:p>
      </dgm:t>
    </dgm:pt>
    <dgm:pt modelId="{18C0259A-7690-40F3-B99E-045C9A371408}" type="sibTrans" cxnId="{C8B5927F-E433-4B30-80EA-A411DFF7099A}">
      <dgm:prSet/>
      <dgm:spPr/>
      <dgm:t>
        <a:bodyPr/>
        <a:lstStyle/>
        <a:p>
          <a:endParaRPr lang="en-US"/>
        </a:p>
      </dgm:t>
    </dgm:pt>
    <dgm:pt modelId="{BD11767C-B9F0-4EF9-9411-6C6068C6C07C}">
      <dgm:prSet phldrT="[Text]"/>
      <dgm:spPr/>
      <dgm:t>
        <a:bodyPr/>
        <a:lstStyle/>
        <a:p>
          <a:r>
            <a:rPr lang="en-IN" dirty="0"/>
            <a:t>Time Irreversibility (Which is True for Nearly Everything)</a:t>
          </a:r>
          <a:endParaRPr lang="en-US" dirty="0"/>
        </a:p>
      </dgm:t>
    </dgm:pt>
    <dgm:pt modelId="{2007C4CB-1F09-4BD5-9EA0-1AAFC9F9558B}" type="parTrans" cxnId="{8BDADFBD-8F0F-4C8B-97D3-C80F2AB5F27F}">
      <dgm:prSet/>
      <dgm:spPr/>
      <dgm:t>
        <a:bodyPr/>
        <a:lstStyle/>
        <a:p>
          <a:endParaRPr lang="en-US"/>
        </a:p>
      </dgm:t>
    </dgm:pt>
    <dgm:pt modelId="{2C405A0B-5435-4C35-8D42-2D3B13E72E59}" type="sibTrans" cxnId="{8BDADFBD-8F0F-4C8B-97D3-C80F2AB5F27F}">
      <dgm:prSet/>
      <dgm:spPr/>
      <dgm:t>
        <a:bodyPr/>
        <a:lstStyle/>
        <a:p>
          <a:endParaRPr lang="en-US"/>
        </a:p>
      </dgm:t>
    </dgm:pt>
    <dgm:pt modelId="{850388EE-4FE5-4C34-B541-D97DA8CEF520}" type="pres">
      <dgm:prSet presAssocID="{8B679DC2-8FF8-47F5-A59F-1785915D8567}" presName="linear" presStyleCnt="0">
        <dgm:presLayoutVars>
          <dgm:animLvl val="lvl"/>
          <dgm:resizeHandles val="exact"/>
        </dgm:presLayoutVars>
      </dgm:prSet>
      <dgm:spPr/>
    </dgm:pt>
    <dgm:pt modelId="{585C14AF-C916-4373-BF58-FE15D69FFED5}" type="pres">
      <dgm:prSet presAssocID="{F85F9B2A-86E0-4869-A137-0C8FBCB1A95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575FD6E-A012-46B4-AC82-366C55274611}" type="pres">
      <dgm:prSet presAssocID="{EED3B0A1-3734-40EF-9E5A-CFEF2C3D4192}" presName="spacer" presStyleCnt="0"/>
      <dgm:spPr/>
    </dgm:pt>
    <dgm:pt modelId="{D1B5E228-6C85-496F-9904-0D10A6D18616}" type="pres">
      <dgm:prSet presAssocID="{91CE3CA2-BAE1-455D-BF39-20DDE94D4E8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E6B6154-07B5-4086-91F1-A1CE906CF883}" type="pres">
      <dgm:prSet presAssocID="{54D944A0-820F-4D61-972E-750A1F9E5205}" presName="spacer" presStyleCnt="0"/>
      <dgm:spPr/>
    </dgm:pt>
    <dgm:pt modelId="{A31D6BF3-E0AE-4E72-ACA2-26D27D088ACA}" type="pres">
      <dgm:prSet presAssocID="{2B312066-9912-446C-A4B9-5A36098D226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11702FB-CF23-44B1-B719-28ACE2D633DC}" type="pres">
      <dgm:prSet presAssocID="{6FF8089F-D5E1-43A3-9D87-F373644E2522}" presName="spacer" presStyleCnt="0"/>
      <dgm:spPr/>
    </dgm:pt>
    <dgm:pt modelId="{3762E3B7-BF9F-4D87-B326-253605C7EFDD}" type="pres">
      <dgm:prSet presAssocID="{F38056F1-E7BA-45DB-B40E-FE568FA8B85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3CC9368-D7D9-4C8D-9DCD-4B5314E3AD78}" type="pres">
      <dgm:prSet presAssocID="{43C0B3B0-2254-48FA-84B4-BEB500F06171}" presName="spacer" presStyleCnt="0"/>
      <dgm:spPr/>
    </dgm:pt>
    <dgm:pt modelId="{4F5EA1E7-6D74-42AD-8726-0163E67F5790}" type="pres">
      <dgm:prSet presAssocID="{F7387B01-2B0C-46F3-B4FE-7E4BA7F24A8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CEB715B-96B9-4A4E-AE16-AC298A728623}" type="pres">
      <dgm:prSet presAssocID="{229F329D-1D26-40CE-A96C-654882C0306B}" presName="spacer" presStyleCnt="0"/>
      <dgm:spPr/>
    </dgm:pt>
    <dgm:pt modelId="{CAA2662D-4959-47B7-AB88-FBC169F51A8A}" type="pres">
      <dgm:prSet presAssocID="{26D13AB2-ED95-4A03-8C71-D81E23C6E54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86EB235-DDF4-47B1-8821-6F52052EB1D7}" type="pres">
      <dgm:prSet presAssocID="{18C0259A-7690-40F3-B99E-045C9A371408}" presName="spacer" presStyleCnt="0"/>
      <dgm:spPr/>
    </dgm:pt>
    <dgm:pt modelId="{98DFEC5B-3E07-4733-A88A-5234B8826479}" type="pres">
      <dgm:prSet presAssocID="{BD11767C-B9F0-4EF9-9411-6C6068C6C07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7399915-17EB-4A63-8029-EEDE0F6AFD72}" type="presOf" srcId="{26D13AB2-ED95-4A03-8C71-D81E23C6E540}" destId="{CAA2662D-4959-47B7-AB88-FBC169F51A8A}" srcOrd="0" destOrd="0" presId="urn:microsoft.com/office/officeart/2005/8/layout/vList2"/>
    <dgm:cxn modelId="{DE004C21-BC18-4549-8862-DA53D65B5DB0}" type="presOf" srcId="{BD11767C-B9F0-4EF9-9411-6C6068C6C07C}" destId="{98DFEC5B-3E07-4733-A88A-5234B8826479}" srcOrd="0" destOrd="0" presId="urn:microsoft.com/office/officeart/2005/8/layout/vList2"/>
    <dgm:cxn modelId="{5739F92A-D61B-4848-B1B8-A6E48325D93A}" srcId="{8B679DC2-8FF8-47F5-A59F-1785915D8567}" destId="{F38056F1-E7BA-45DB-B40E-FE568FA8B85E}" srcOrd="3" destOrd="0" parTransId="{40DA4B92-B5CE-4557-A419-A57032F05469}" sibTransId="{43C0B3B0-2254-48FA-84B4-BEB500F06171}"/>
    <dgm:cxn modelId="{8961152F-31A4-48C9-B463-F9DE9B683FC2}" type="presOf" srcId="{F85F9B2A-86E0-4869-A137-0C8FBCB1A957}" destId="{585C14AF-C916-4373-BF58-FE15D69FFED5}" srcOrd="0" destOrd="0" presId="urn:microsoft.com/office/officeart/2005/8/layout/vList2"/>
    <dgm:cxn modelId="{E07D1637-73DE-49C9-8296-AD561ECB0CC6}" srcId="{8B679DC2-8FF8-47F5-A59F-1785915D8567}" destId="{91CE3CA2-BAE1-455D-BF39-20DDE94D4E89}" srcOrd="1" destOrd="0" parTransId="{2BF08929-5CA3-4E5E-A406-D663FCA037DB}" sibTransId="{54D944A0-820F-4D61-972E-750A1F9E5205}"/>
    <dgm:cxn modelId="{DC59E848-9A2F-4E1B-A9CC-BFBF8414DD41}" srcId="{8B679DC2-8FF8-47F5-A59F-1785915D8567}" destId="{F7387B01-2B0C-46F3-B4FE-7E4BA7F24A87}" srcOrd="4" destOrd="0" parTransId="{3F1D5CE4-5C1E-4FED-A297-C4353B573E89}" sibTransId="{229F329D-1D26-40CE-A96C-654882C0306B}"/>
    <dgm:cxn modelId="{C8B5927F-E433-4B30-80EA-A411DFF7099A}" srcId="{8B679DC2-8FF8-47F5-A59F-1785915D8567}" destId="{26D13AB2-ED95-4A03-8C71-D81E23C6E540}" srcOrd="5" destOrd="0" parTransId="{B1FAED62-8F4A-4A64-925F-86B47F7C4B8D}" sibTransId="{18C0259A-7690-40F3-B99E-045C9A371408}"/>
    <dgm:cxn modelId="{8BA8528B-0776-4B61-AA20-55433C0CC565}" type="presOf" srcId="{F38056F1-E7BA-45DB-B40E-FE568FA8B85E}" destId="{3762E3B7-BF9F-4D87-B326-253605C7EFDD}" srcOrd="0" destOrd="0" presId="urn:microsoft.com/office/officeart/2005/8/layout/vList2"/>
    <dgm:cxn modelId="{8383B89D-A081-40DC-9DB0-B3FFB5D3B406}" srcId="{8B679DC2-8FF8-47F5-A59F-1785915D8567}" destId="{F85F9B2A-86E0-4869-A137-0C8FBCB1A957}" srcOrd="0" destOrd="0" parTransId="{A7F612F5-6B82-47F8-A7C8-3668E623D4DF}" sibTransId="{EED3B0A1-3734-40EF-9E5A-CFEF2C3D4192}"/>
    <dgm:cxn modelId="{20CBED9E-54DB-4D75-98C7-97995BE25B28}" type="presOf" srcId="{F7387B01-2B0C-46F3-B4FE-7E4BA7F24A87}" destId="{4F5EA1E7-6D74-42AD-8726-0163E67F5790}" srcOrd="0" destOrd="0" presId="urn:microsoft.com/office/officeart/2005/8/layout/vList2"/>
    <dgm:cxn modelId="{8FF072A9-F835-4AC7-87C7-B13DAD47D561}" type="presOf" srcId="{8B679DC2-8FF8-47F5-A59F-1785915D8567}" destId="{850388EE-4FE5-4C34-B541-D97DA8CEF520}" srcOrd="0" destOrd="0" presId="urn:microsoft.com/office/officeart/2005/8/layout/vList2"/>
    <dgm:cxn modelId="{8BDADFBD-8F0F-4C8B-97D3-C80F2AB5F27F}" srcId="{8B679DC2-8FF8-47F5-A59F-1785915D8567}" destId="{BD11767C-B9F0-4EF9-9411-6C6068C6C07C}" srcOrd="6" destOrd="0" parTransId="{2007C4CB-1F09-4BD5-9EA0-1AAFC9F9558B}" sibTransId="{2C405A0B-5435-4C35-8D42-2D3B13E72E59}"/>
    <dgm:cxn modelId="{6A8B98D8-2A8C-4528-9865-4D06BF4725D0}" srcId="{8B679DC2-8FF8-47F5-A59F-1785915D8567}" destId="{2B312066-9912-446C-A4B9-5A36098D2263}" srcOrd="2" destOrd="0" parTransId="{05219E04-1A73-4341-8E9D-28E45C3F7ECD}" sibTransId="{6FF8089F-D5E1-43A3-9D87-F373644E2522}"/>
    <dgm:cxn modelId="{F24D9FE7-3B19-444D-9BC3-594366F70BBB}" type="presOf" srcId="{91CE3CA2-BAE1-455D-BF39-20DDE94D4E89}" destId="{D1B5E228-6C85-496F-9904-0D10A6D18616}" srcOrd="0" destOrd="0" presId="urn:microsoft.com/office/officeart/2005/8/layout/vList2"/>
    <dgm:cxn modelId="{1D7A4AEE-E921-479B-92B6-5ACFDEC5B7B1}" type="presOf" srcId="{2B312066-9912-446C-A4B9-5A36098D2263}" destId="{A31D6BF3-E0AE-4E72-ACA2-26D27D088ACA}" srcOrd="0" destOrd="0" presId="urn:microsoft.com/office/officeart/2005/8/layout/vList2"/>
    <dgm:cxn modelId="{D078828C-62B0-4B42-BF7A-A2FABE4A4427}" type="presParOf" srcId="{850388EE-4FE5-4C34-B541-D97DA8CEF520}" destId="{585C14AF-C916-4373-BF58-FE15D69FFED5}" srcOrd="0" destOrd="0" presId="urn:microsoft.com/office/officeart/2005/8/layout/vList2"/>
    <dgm:cxn modelId="{BD79BE88-9359-42A7-8618-5A5B8B7E5467}" type="presParOf" srcId="{850388EE-4FE5-4C34-B541-D97DA8CEF520}" destId="{4575FD6E-A012-46B4-AC82-366C55274611}" srcOrd="1" destOrd="0" presId="urn:microsoft.com/office/officeart/2005/8/layout/vList2"/>
    <dgm:cxn modelId="{C6148C04-C432-4CC6-83D3-A87FF5080762}" type="presParOf" srcId="{850388EE-4FE5-4C34-B541-D97DA8CEF520}" destId="{D1B5E228-6C85-496F-9904-0D10A6D18616}" srcOrd="2" destOrd="0" presId="urn:microsoft.com/office/officeart/2005/8/layout/vList2"/>
    <dgm:cxn modelId="{85290984-CE8A-4882-B287-DA9A1000315A}" type="presParOf" srcId="{850388EE-4FE5-4C34-B541-D97DA8CEF520}" destId="{DE6B6154-07B5-4086-91F1-A1CE906CF883}" srcOrd="3" destOrd="0" presId="urn:microsoft.com/office/officeart/2005/8/layout/vList2"/>
    <dgm:cxn modelId="{7DD956AF-1158-4F5A-932D-597C6BF374E6}" type="presParOf" srcId="{850388EE-4FE5-4C34-B541-D97DA8CEF520}" destId="{A31D6BF3-E0AE-4E72-ACA2-26D27D088ACA}" srcOrd="4" destOrd="0" presId="urn:microsoft.com/office/officeart/2005/8/layout/vList2"/>
    <dgm:cxn modelId="{866F9DB9-F923-4C88-8D46-28F5C2652869}" type="presParOf" srcId="{850388EE-4FE5-4C34-B541-D97DA8CEF520}" destId="{B11702FB-CF23-44B1-B719-28ACE2D633DC}" srcOrd="5" destOrd="0" presId="urn:microsoft.com/office/officeart/2005/8/layout/vList2"/>
    <dgm:cxn modelId="{E33DEF3B-1134-45FE-8759-855FEB28F0F0}" type="presParOf" srcId="{850388EE-4FE5-4C34-B541-D97DA8CEF520}" destId="{3762E3B7-BF9F-4D87-B326-253605C7EFDD}" srcOrd="6" destOrd="0" presId="urn:microsoft.com/office/officeart/2005/8/layout/vList2"/>
    <dgm:cxn modelId="{E7AC73A7-3E2A-4F58-9804-499550CA6F3E}" type="presParOf" srcId="{850388EE-4FE5-4C34-B541-D97DA8CEF520}" destId="{E3CC9368-D7D9-4C8D-9DCD-4B5314E3AD78}" srcOrd="7" destOrd="0" presId="urn:microsoft.com/office/officeart/2005/8/layout/vList2"/>
    <dgm:cxn modelId="{BBB9E4F0-F47B-44D5-BC21-7099898BAE21}" type="presParOf" srcId="{850388EE-4FE5-4C34-B541-D97DA8CEF520}" destId="{4F5EA1E7-6D74-42AD-8726-0163E67F5790}" srcOrd="8" destOrd="0" presId="urn:microsoft.com/office/officeart/2005/8/layout/vList2"/>
    <dgm:cxn modelId="{BDB81838-31FB-476B-A9FD-4C8F1E1F1633}" type="presParOf" srcId="{850388EE-4FE5-4C34-B541-D97DA8CEF520}" destId="{ACEB715B-96B9-4A4E-AE16-AC298A728623}" srcOrd="9" destOrd="0" presId="urn:microsoft.com/office/officeart/2005/8/layout/vList2"/>
    <dgm:cxn modelId="{A6F5D216-3647-4A2D-9E70-5BB5A2E6E284}" type="presParOf" srcId="{850388EE-4FE5-4C34-B541-D97DA8CEF520}" destId="{CAA2662D-4959-47B7-AB88-FBC169F51A8A}" srcOrd="10" destOrd="0" presId="urn:microsoft.com/office/officeart/2005/8/layout/vList2"/>
    <dgm:cxn modelId="{5B8B21C9-9A77-4E4A-8FB5-64933FA58F4B}" type="presParOf" srcId="{850388EE-4FE5-4C34-B541-D97DA8CEF520}" destId="{E86EB235-DDF4-47B1-8821-6F52052EB1D7}" srcOrd="11" destOrd="0" presId="urn:microsoft.com/office/officeart/2005/8/layout/vList2"/>
    <dgm:cxn modelId="{FD9FD766-96F7-4372-AEE6-E7C7D97BF222}" type="presParOf" srcId="{850388EE-4FE5-4C34-B541-D97DA8CEF520}" destId="{98DFEC5B-3E07-4733-A88A-5234B882647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1E1613-FF77-E940-8EF9-B120D2CD4952}" type="doc">
      <dgm:prSet loTypeId="urn:microsoft.com/office/officeart/2005/8/layout/vList2" loCatId="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49B91FB-3700-1841-ADA8-D8FA54B223CA}">
      <dgm:prSet phldrT="[Text]"/>
      <dgm:spPr/>
      <dgm:t>
        <a:bodyPr/>
        <a:lstStyle/>
        <a:p>
          <a:r>
            <a:rPr lang="en-US" b="1" dirty="0"/>
            <a:t>Strict stationarity </a:t>
          </a:r>
          <a:r>
            <a:rPr lang="en-US" dirty="0"/>
            <a:t>means that the joint distribution of any moments of any degree (e.g. expected values, variances, third order and higher moments) within the process is never dependent on time. </a:t>
          </a:r>
        </a:p>
      </dgm:t>
    </dgm:pt>
    <dgm:pt modelId="{D70863F4-279D-2647-8E8D-C7D6A1DEDA53}" type="parTrans" cxnId="{8FB5A18C-AB79-E541-A729-0215C3AC04B9}">
      <dgm:prSet/>
      <dgm:spPr/>
      <dgm:t>
        <a:bodyPr/>
        <a:lstStyle/>
        <a:p>
          <a:endParaRPr lang="en-US"/>
        </a:p>
      </dgm:t>
    </dgm:pt>
    <dgm:pt modelId="{FF4C2FFA-17BC-D944-BA6F-919EE81F3F11}" type="sibTrans" cxnId="{8FB5A18C-AB79-E541-A729-0215C3AC04B9}">
      <dgm:prSet/>
      <dgm:spPr/>
      <dgm:t>
        <a:bodyPr/>
        <a:lstStyle/>
        <a:p>
          <a:endParaRPr lang="en-US"/>
        </a:p>
      </dgm:t>
    </dgm:pt>
    <dgm:pt modelId="{95DD3254-A274-8641-B784-FD83F7CF08BE}">
      <dgm:prSet/>
      <dgm:spPr/>
      <dgm:t>
        <a:bodyPr/>
        <a:lstStyle/>
        <a:p>
          <a:r>
            <a:rPr lang="en-US"/>
            <a:t>This definition is in practice too strict to be used for any real-life model.</a:t>
          </a:r>
          <a:endParaRPr lang="en-US" dirty="0"/>
        </a:p>
      </dgm:t>
    </dgm:pt>
    <dgm:pt modelId="{E901CE52-AAD3-FC45-9CC9-D10055232CB6}" type="parTrans" cxnId="{5A17637B-9B22-394D-8BAB-54038516EB17}">
      <dgm:prSet/>
      <dgm:spPr/>
      <dgm:t>
        <a:bodyPr/>
        <a:lstStyle/>
        <a:p>
          <a:endParaRPr lang="en-US"/>
        </a:p>
      </dgm:t>
    </dgm:pt>
    <dgm:pt modelId="{EC5F0AAB-025B-9C42-99E9-9C922A6030F2}" type="sibTrans" cxnId="{5A17637B-9B22-394D-8BAB-54038516EB17}">
      <dgm:prSet/>
      <dgm:spPr/>
      <dgm:t>
        <a:bodyPr/>
        <a:lstStyle/>
        <a:p>
          <a:endParaRPr lang="en-US"/>
        </a:p>
      </dgm:t>
    </dgm:pt>
    <dgm:pt modelId="{CD631027-DB53-0A44-B974-2F47E2ED36FB}">
      <dgm:prSet/>
      <dgm:spPr/>
      <dgm:t>
        <a:bodyPr/>
        <a:lstStyle/>
        <a:p>
          <a:r>
            <a:rPr lang="en-US" b="1" dirty="0"/>
            <a:t>First-order stationarity </a:t>
          </a:r>
          <a:r>
            <a:rPr lang="en-US" dirty="0"/>
            <a:t>series have </a:t>
          </a:r>
          <a:r>
            <a:rPr lang="en-US" b="1" dirty="0"/>
            <a:t>means</a:t>
          </a:r>
          <a:r>
            <a:rPr lang="en-US" dirty="0"/>
            <a:t> that never change with time. </a:t>
          </a:r>
        </a:p>
      </dgm:t>
    </dgm:pt>
    <dgm:pt modelId="{C558E64D-1650-8C4B-A32F-83FF9ED6C958}" type="parTrans" cxnId="{13BED268-020F-9249-8CB8-CED3EF084BEB}">
      <dgm:prSet/>
      <dgm:spPr/>
      <dgm:t>
        <a:bodyPr/>
        <a:lstStyle/>
        <a:p>
          <a:endParaRPr lang="en-US"/>
        </a:p>
      </dgm:t>
    </dgm:pt>
    <dgm:pt modelId="{7AD93716-0739-BD44-98E8-CF67E0A3E163}" type="sibTrans" cxnId="{13BED268-020F-9249-8CB8-CED3EF084BEB}">
      <dgm:prSet/>
      <dgm:spPr/>
      <dgm:t>
        <a:bodyPr/>
        <a:lstStyle/>
        <a:p>
          <a:endParaRPr lang="en-US"/>
        </a:p>
      </dgm:t>
    </dgm:pt>
    <dgm:pt modelId="{3066010C-C6A6-1B44-A844-04B741313549}">
      <dgm:prSet/>
      <dgm:spPr/>
      <dgm:t>
        <a:bodyPr/>
        <a:lstStyle/>
        <a:p>
          <a:r>
            <a:rPr lang="en-US" dirty="0"/>
            <a:t>Any other statistics (like variance) can change. </a:t>
          </a:r>
        </a:p>
      </dgm:t>
    </dgm:pt>
    <dgm:pt modelId="{FDF7CAF8-B84C-5041-BCF5-EF3F35E81A5D}" type="parTrans" cxnId="{F536978B-E0E2-0041-9CFA-B85AFDBAE331}">
      <dgm:prSet/>
      <dgm:spPr/>
      <dgm:t>
        <a:bodyPr/>
        <a:lstStyle/>
        <a:p>
          <a:endParaRPr lang="en-US"/>
        </a:p>
      </dgm:t>
    </dgm:pt>
    <dgm:pt modelId="{573B069F-3037-C142-8C41-B333D7016184}" type="sibTrans" cxnId="{F536978B-E0E2-0041-9CFA-B85AFDBAE331}">
      <dgm:prSet/>
      <dgm:spPr/>
      <dgm:t>
        <a:bodyPr/>
        <a:lstStyle/>
        <a:p>
          <a:endParaRPr lang="en-US"/>
        </a:p>
      </dgm:t>
    </dgm:pt>
    <dgm:pt modelId="{53594230-E878-574A-A63E-4C2C76047E56}">
      <dgm:prSet/>
      <dgm:spPr/>
      <dgm:t>
        <a:bodyPr/>
        <a:lstStyle/>
        <a:p>
          <a:r>
            <a:rPr lang="en-US" b="1" dirty="0"/>
            <a:t>Second-order stationarity (also called weak stationarity) </a:t>
          </a:r>
          <a:r>
            <a:rPr lang="en-US" dirty="0"/>
            <a:t>time series have a constant mean, variance and an autocovariance that doesn’t change with time. </a:t>
          </a:r>
        </a:p>
      </dgm:t>
    </dgm:pt>
    <dgm:pt modelId="{0B6A170F-0878-8F4E-8AFC-A5CA75CE1BEC}" type="parTrans" cxnId="{D0FAABA9-CF0D-5D43-BCD1-15132D57C155}">
      <dgm:prSet/>
      <dgm:spPr/>
      <dgm:t>
        <a:bodyPr/>
        <a:lstStyle/>
        <a:p>
          <a:endParaRPr lang="en-US"/>
        </a:p>
      </dgm:t>
    </dgm:pt>
    <dgm:pt modelId="{1BB9D748-2DED-7B47-B282-926FD76A7E80}" type="sibTrans" cxnId="{D0FAABA9-CF0D-5D43-BCD1-15132D57C155}">
      <dgm:prSet/>
      <dgm:spPr/>
      <dgm:t>
        <a:bodyPr/>
        <a:lstStyle/>
        <a:p>
          <a:endParaRPr lang="en-US"/>
        </a:p>
      </dgm:t>
    </dgm:pt>
    <dgm:pt modelId="{F1213C61-7866-B64C-B592-693DDF9B613D}">
      <dgm:prSet/>
      <dgm:spPr/>
      <dgm:t>
        <a:bodyPr/>
        <a:lstStyle/>
        <a:p>
          <a:r>
            <a:rPr lang="en-US" dirty="0"/>
            <a:t>Other statistics in the system are free to change over time. This constrained version of strict stationarity is very common.</a:t>
          </a:r>
        </a:p>
      </dgm:t>
    </dgm:pt>
    <dgm:pt modelId="{F2344A16-4EA4-8F48-A2C2-C42940A9DE52}" type="parTrans" cxnId="{239CAB7E-90C9-CB4C-9A23-228A4F3B116F}">
      <dgm:prSet/>
      <dgm:spPr/>
      <dgm:t>
        <a:bodyPr/>
        <a:lstStyle/>
        <a:p>
          <a:endParaRPr lang="en-US"/>
        </a:p>
      </dgm:t>
    </dgm:pt>
    <dgm:pt modelId="{DB75D073-1FD8-804B-9FC9-5E77E4F3400A}" type="sibTrans" cxnId="{239CAB7E-90C9-CB4C-9A23-228A4F3B116F}">
      <dgm:prSet/>
      <dgm:spPr/>
      <dgm:t>
        <a:bodyPr/>
        <a:lstStyle/>
        <a:p>
          <a:endParaRPr lang="en-US"/>
        </a:p>
      </dgm:t>
    </dgm:pt>
    <dgm:pt modelId="{AC61AB60-6A95-7348-B4D6-C99FDAE38224}" type="pres">
      <dgm:prSet presAssocID="{FF1E1613-FF77-E940-8EF9-B120D2CD4952}" presName="linear" presStyleCnt="0">
        <dgm:presLayoutVars>
          <dgm:animLvl val="lvl"/>
          <dgm:resizeHandles val="exact"/>
        </dgm:presLayoutVars>
      </dgm:prSet>
      <dgm:spPr/>
    </dgm:pt>
    <dgm:pt modelId="{9C336E5A-6B7E-9442-95F7-0EAB0BD6307D}" type="pres">
      <dgm:prSet presAssocID="{649B91FB-3700-1841-ADA8-D8FA54B223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72EC595-F393-A940-BB95-D0A426D594E6}" type="pres">
      <dgm:prSet presAssocID="{649B91FB-3700-1841-ADA8-D8FA54B223CA}" presName="childText" presStyleLbl="revTx" presStyleIdx="0" presStyleCnt="3">
        <dgm:presLayoutVars>
          <dgm:bulletEnabled val="1"/>
        </dgm:presLayoutVars>
      </dgm:prSet>
      <dgm:spPr/>
    </dgm:pt>
    <dgm:pt modelId="{F1700C6F-DB10-8B4A-BACC-E2F1F1CCD05A}" type="pres">
      <dgm:prSet presAssocID="{CD631027-DB53-0A44-B974-2F47E2ED36F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AA965F-AD0E-9E45-AFC6-12C5F20A00DF}" type="pres">
      <dgm:prSet presAssocID="{CD631027-DB53-0A44-B974-2F47E2ED36FB}" presName="childText" presStyleLbl="revTx" presStyleIdx="1" presStyleCnt="3">
        <dgm:presLayoutVars>
          <dgm:bulletEnabled val="1"/>
        </dgm:presLayoutVars>
      </dgm:prSet>
      <dgm:spPr/>
    </dgm:pt>
    <dgm:pt modelId="{0C82CECB-0E54-7349-85E3-06392587C31A}" type="pres">
      <dgm:prSet presAssocID="{53594230-E878-574A-A63E-4C2C76047E5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F16B433-B957-8C43-A783-5C41ACAF4542}" type="pres">
      <dgm:prSet presAssocID="{53594230-E878-574A-A63E-4C2C76047E5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D9F1710-8A82-D94A-9C5D-FC6362EAB2D4}" type="presOf" srcId="{53594230-E878-574A-A63E-4C2C76047E56}" destId="{0C82CECB-0E54-7349-85E3-06392587C31A}" srcOrd="0" destOrd="0" presId="urn:microsoft.com/office/officeart/2005/8/layout/vList2"/>
    <dgm:cxn modelId="{2EB40F55-8F9D-B442-914C-69E78B5D8D0A}" type="presOf" srcId="{FF1E1613-FF77-E940-8EF9-B120D2CD4952}" destId="{AC61AB60-6A95-7348-B4D6-C99FDAE38224}" srcOrd="0" destOrd="0" presId="urn:microsoft.com/office/officeart/2005/8/layout/vList2"/>
    <dgm:cxn modelId="{13BED268-020F-9249-8CB8-CED3EF084BEB}" srcId="{FF1E1613-FF77-E940-8EF9-B120D2CD4952}" destId="{CD631027-DB53-0A44-B974-2F47E2ED36FB}" srcOrd="1" destOrd="0" parTransId="{C558E64D-1650-8C4B-A32F-83FF9ED6C958}" sibTransId="{7AD93716-0739-BD44-98E8-CF67E0A3E163}"/>
    <dgm:cxn modelId="{5A17637B-9B22-394D-8BAB-54038516EB17}" srcId="{649B91FB-3700-1841-ADA8-D8FA54B223CA}" destId="{95DD3254-A274-8641-B784-FD83F7CF08BE}" srcOrd="0" destOrd="0" parTransId="{E901CE52-AAD3-FC45-9CC9-D10055232CB6}" sibTransId="{EC5F0AAB-025B-9C42-99E9-9C922A6030F2}"/>
    <dgm:cxn modelId="{239CAB7E-90C9-CB4C-9A23-228A4F3B116F}" srcId="{53594230-E878-574A-A63E-4C2C76047E56}" destId="{F1213C61-7866-B64C-B592-693DDF9B613D}" srcOrd="0" destOrd="0" parTransId="{F2344A16-4EA4-8F48-A2C2-C42940A9DE52}" sibTransId="{DB75D073-1FD8-804B-9FC9-5E77E4F3400A}"/>
    <dgm:cxn modelId="{F536978B-E0E2-0041-9CFA-B85AFDBAE331}" srcId="{CD631027-DB53-0A44-B974-2F47E2ED36FB}" destId="{3066010C-C6A6-1B44-A844-04B741313549}" srcOrd="0" destOrd="0" parTransId="{FDF7CAF8-B84C-5041-BCF5-EF3F35E81A5D}" sibTransId="{573B069F-3037-C142-8C41-B333D7016184}"/>
    <dgm:cxn modelId="{8FB5A18C-AB79-E541-A729-0215C3AC04B9}" srcId="{FF1E1613-FF77-E940-8EF9-B120D2CD4952}" destId="{649B91FB-3700-1841-ADA8-D8FA54B223CA}" srcOrd="0" destOrd="0" parTransId="{D70863F4-279D-2647-8E8D-C7D6A1DEDA53}" sibTransId="{FF4C2FFA-17BC-D944-BA6F-919EE81F3F11}"/>
    <dgm:cxn modelId="{D0FAABA9-CF0D-5D43-BCD1-15132D57C155}" srcId="{FF1E1613-FF77-E940-8EF9-B120D2CD4952}" destId="{53594230-E878-574A-A63E-4C2C76047E56}" srcOrd="2" destOrd="0" parTransId="{0B6A170F-0878-8F4E-8AFC-A5CA75CE1BEC}" sibTransId="{1BB9D748-2DED-7B47-B282-926FD76A7E80}"/>
    <dgm:cxn modelId="{C6297BAD-13A5-D940-ADD4-3CAFF768B794}" type="presOf" srcId="{CD631027-DB53-0A44-B974-2F47E2ED36FB}" destId="{F1700C6F-DB10-8B4A-BACC-E2F1F1CCD05A}" srcOrd="0" destOrd="0" presId="urn:microsoft.com/office/officeart/2005/8/layout/vList2"/>
    <dgm:cxn modelId="{000F98C6-B0CA-9F47-B3DD-47D97AA60948}" type="presOf" srcId="{F1213C61-7866-B64C-B592-693DDF9B613D}" destId="{8F16B433-B957-8C43-A783-5C41ACAF4542}" srcOrd="0" destOrd="0" presId="urn:microsoft.com/office/officeart/2005/8/layout/vList2"/>
    <dgm:cxn modelId="{767810D4-4BAB-C745-9CF2-407365032899}" type="presOf" srcId="{95DD3254-A274-8641-B784-FD83F7CF08BE}" destId="{572EC595-F393-A940-BB95-D0A426D594E6}" srcOrd="0" destOrd="0" presId="urn:microsoft.com/office/officeart/2005/8/layout/vList2"/>
    <dgm:cxn modelId="{269377DD-CC33-9244-BF48-99F8A959D39C}" type="presOf" srcId="{3066010C-C6A6-1B44-A844-04B741313549}" destId="{AAAA965F-AD0E-9E45-AFC6-12C5F20A00DF}" srcOrd="0" destOrd="0" presId="urn:microsoft.com/office/officeart/2005/8/layout/vList2"/>
    <dgm:cxn modelId="{9DCF6DE8-053A-DF4E-84C8-2D1506A926B1}" type="presOf" srcId="{649B91FB-3700-1841-ADA8-D8FA54B223CA}" destId="{9C336E5A-6B7E-9442-95F7-0EAB0BD6307D}" srcOrd="0" destOrd="0" presId="urn:microsoft.com/office/officeart/2005/8/layout/vList2"/>
    <dgm:cxn modelId="{FC95C893-3FD3-8E46-9ACB-C9BCE8D7AF97}" type="presParOf" srcId="{AC61AB60-6A95-7348-B4D6-C99FDAE38224}" destId="{9C336E5A-6B7E-9442-95F7-0EAB0BD6307D}" srcOrd="0" destOrd="0" presId="urn:microsoft.com/office/officeart/2005/8/layout/vList2"/>
    <dgm:cxn modelId="{EF21998E-45DF-514D-B7F5-9236AD79FAAD}" type="presParOf" srcId="{AC61AB60-6A95-7348-B4D6-C99FDAE38224}" destId="{572EC595-F393-A940-BB95-D0A426D594E6}" srcOrd="1" destOrd="0" presId="urn:microsoft.com/office/officeart/2005/8/layout/vList2"/>
    <dgm:cxn modelId="{DD99747A-EDF6-E740-860A-344B09B5CD52}" type="presParOf" srcId="{AC61AB60-6A95-7348-B4D6-C99FDAE38224}" destId="{F1700C6F-DB10-8B4A-BACC-E2F1F1CCD05A}" srcOrd="2" destOrd="0" presId="urn:microsoft.com/office/officeart/2005/8/layout/vList2"/>
    <dgm:cxn modelId="{28AFA380-BB68-E146-B129-57F0ABB510AC}" type="presParOf" srcId="{AC61AB60-6A95-7348-B4D6-C99FDAE38224}" destId="{AAAA965F-AD0E-9E45-AFC6-12C5F20A00DF}" srcOrd="3" destOrd="0" presId="urn:microsoft.com/office/officeart/2005/8/layout/vList2"/>
    <dgm:cxn modelId="{43593589-A4D2-FB46-B453-8735AAE84E6B}" type="presParOf" srcId="{AC61AB60-6A95-7348-B4D6-C99FDAE38224}" destId="{0C82CECB-0E54-7349-85E3-06392587C31A}" srcOrd="4" destOrd="0" presId="urn:microsoft.com/office/officeart/2005/8/layout/vList2"/>
    <dgm:cxn modelId="{30000E2E-0813-B648-8FB7-38A5460082B2}" type="presParOf" srcId="{AC61AB60-6A95-7348-B4D6-C99FDAE38224}" destId="{8F16B433-B957-8C43-A783-5C41ACAF454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1E1613-FF77-E940-8EF9-B120D2CD4952}" type="doc">
      <dgm:prSet loTypeId="urn:microsoft.com/office/officeart/2005/8/layout/vList2" loCatId="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FF37AFB-1FAF-C643-A6FE-601522CD3015}">
      <dgm:prSet/>
      <dgm:spPr/>
      <dgm:t>
        <a:bodyPr/>
        <a:lstStyle/>
        <a:p>
          <a:r>
            <a:rPr lang="en-US" dirty="0"/>
            <a:t>Trend-stationary series fluctuate around a deterministic trend in the series mean. </a:t>
          </a:r>
        </a:p>
      </dgm:t>
    </dgm:pt>
    <dgm:pt modelId="{4B22657D-4FBA-4547-B430-0CA52DB63D50}" type="parTrans" cxnId="{8162CDAE-156B-0740-99BE-F47A73ABE74E}">
      <dgm:prSet/>
      <dgm:spPr/>
      <dgm:t>
        <a:bodyPr/>
        <a:lstStyle/>
        <a:p>
          <a:endParaRPr lang="en-US"/>
        </a:p>
      </dgm:t>
    </dgm:pt>
    <dgm:pt modelId="{5379EEDB-66BE-C940-B59D-041EB7887121}" type="sibTrans" cxnId="{8162CDAE-156B-0740-99BE-F47A73ABE74E}">
      <dgm:prSet/>
      <dgm:spPr/>
      <dgm:t>
        <a:bodyPr/>
        <a:lstStyle/>
        <a:p>
          <a:endParaRPr lang="en-US"/>
        </a:p>
      </dgm:t>
    </dgm:pt>
    <dgm:pt modelId="{15E31B14-3A4E-014D-92ED-455F40EAE4B3}">
      <dgm:prSet/>
      <dgm:spPr/>
      <dgm:t>
        <a:bodyPr/>
        <a:lstStyle/>
        <a:p>
          <a:r>
            <a:rPr lang="en-US" dirty="0"/>
            <a:t>These deterministic trends can be linear or quadratic, but the amplitude (height of one oscillation) of the fluctuations neither increases nor decreases across the series. </a:t>
          </a:r>
          <a:endParaRPr lang="en-US" i="1" dirty="0"/>
        </a:p>
      </dgm:t>
    </dgm:pt>
    <dgm:pt modelId="{EBC3D177-3212-1647-97DA-B6103259BEC7}" type="parTrans" cxnId="{1CE34C1D-517E-F645-AB2A-4AC6C0EDF771}">
      <dgm:prSet/>
      <dgm:spPr/>
      <dgm:t>
        <a:bodyPr/>
        <a:lstStyle/>
        <a:p>
          <a:endParaRPr lang="en-US"/>
        </a:p>
      </dgm:t>
    </dgm:pt>
    <dgm:pt modelId="{84A62E8D-79EC-BF48-8E17-1FB19AB977D8}" type="sibTrans" cxnId="{1CE34C1D-517E-F645-AB2A-4AC6C0EDF771}">
      <dgm:prSet/>
      <dgm:spPr/>
      <dgm:t>
        <a:bodyPr/>
        <a:lstStyle/>
        <a:p>
          <a:endParaRPr lang="en-US"/>
        </a:p>
      </dgm:t>
    </dgm:pt>
    <dgm:pt modelId="{11A0EA67-7766-9F45-A718-BA554F6FCE02}">
      <dgm:prSet/>
      <dgm:spPr/>
      <dgm:t>
        <a:bodyPr/>
        <a:lstStyle/>
        <a:p>
          <a:r>
            <a:rPr lang="en-US" dirty="0"/>
            <a:t>KPSS </a:t>
          </a:r>
          <a:r>
            <a:rPr lang="en-US" b="0" i="0" dirty="0"/>
            <a:t>(Kwiatkowski–Phillips–Schmidt–Shin) Test</a:t>
          </a:r>
        </a:p>
      </dgm:t>
    </dgm:pt>
    <dgm:pt modelId="{671B4DE7-6B7D-ED44-B840-A7DD62937D55}" type="parTrans" cxnId="{50F00167-9D8C-0E4E-9798-4BBB19F0E602}">
      <dgm:prSet/>
      <dgm:spPr/>
      <dgm:t>
        <a:bodyPr/>
        <a:lstStyle/>
        <a:p>
          <a:endParaRPr lang="en-US"/>
        </a:p>
      </dgm:t>
    </dgm:pt>
    <dgm:pt modelId="{2656D9EA-36E1-D84C-9379-3B94BE5C073F}" type="sibTrans" cxnId="{50F00167-9D8C-0E4E-9798-4BBB19F0E602}">
      <dgm:prSet/>
      <dgm:spPr/>
      <dgm:t>
        <a:bodyPr/>
        <a:lstStyle/>
        <a:p>
          <a:endParaRPr lang="en-US"/>
        </a:p>
      </dgm:t>
    </dgm:pt>
    <dgm:pt modelId="{AC61AB60-6A95-7348-B4D6-C99FDAE38224}" type="pres">
      <dgm:prSet presAssocID="{FF1E1613-FF77-E940-8EF9-B120D2CD4952}" presName="linear" presStyleCnt="0">
        <dgm:presLayoutVars>
          <dgm:animLvl val="lvl"/>
          <dgm:resizeHandles val="exact"/>
        </dgm:presLayoutVars>
      </dgm:prSet>
      <dgm:spPr/>
    </dgm:pt>
    <dgm:pt modelId="{3DBC3326-C9DF-5346-9F41-BCD8471333CF}" type="pres">
      <dgm:prSet presAssocID="{1FF37AFB-1FAF-C643-A6FE-601522CD301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DF29BF3-7E2E-DD42-9F42-736461D94CC1}" type="pres">
      <dgm:prSet presAssocID="{1FF37AFB-1FAF-C643-A6FE-601522CD301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CE34C1D-517E-F645-AB2A-4AC6C0EDF771}" srcId="{1FF37AFB-1FAF-C643-A6FE-601522CD3015}" destId="{15E31B14-3A4E-014D-92ED-455F40EAE4B3}" srcOrd="0" destOrd="0" parTransId="{EBC3D177-3212-1647-97DA-B6103259BEC7}" sibTransId="{84A62E8D-79EC-BF48-8E17-1FB19AB977D8}"/>
    <dgm:cxn modelId="{40D8C84B-4C35-9741-8E7F-74A2FB1837BC}" type="presOf" srcId="{1FF37AFB-1FAF-C643-A6FE-601522CD3015}" destId="{3DBC3326-C9DF-5346-9F41-BCD8471333CF}" srcOrd="0" destOrd="0" presId="urn:microsoft.com/office/officeart/2005/8/layout/vList2"/>
    <dgm:cxn modelId="{2EB40F55-8F9D-B442-914C-69E78B5D8D0A}" type="presOf" srcId="{FF1E1613-FF77-E940-8EF9-B120D2CD4952}" destId="{AC61AB60-6A95-7348-B4D6-C99FDAE38224}" srcOrd="0" destOrd="0" presId="urn:microsoft.com/office/officeart/2005/8/layout/vList2"/>
    <dgm:cxn modelId="{3CB9CB57-0E7E-244E-94D3-8198423756F2}" type="presOf" srcId="{15E31B14-3A4E-014D-92ED-455F40EAE4B3}" destId="{8DF29BF3-7E2E-DD42-9F42-736461D94CC1}" srcOrd="0" destOrd="0" presId="urn:microsoft.com/office/officeart/2005/8/layout/vList2"/>
    <dgm:cxn modelId="{50F00167-9D8C-0E4E-9798-4BBB19F0E602}" srcId="{1FF37AFB-1FAF-C643-A6FE-601522CD3015}" destId="{11A0EA67-7766-9F45-A718-BA554F6FCE02}" srcOrd="1" destOrd="0" parTransId="{671B4DE7-6B7D-ED44-B840-A7DD62937D55}" sibTransId="{2656D9EA-36E1-D84C-9379-3B94BE5C073F}"/>
    <dgm:cxn modelId="{8162CDAE-156B-0740-99BE-F47A73ABE74E}" srcId="{FF1E1613-FF77-E940-8EF9-B120D2CD4952}" destId="{1FF37AFB-1FAF-C643-A6FE-601522CD3015}" srcOrd="0" destOrd="0" parTransId="{4B22657D-4FBA-4547-B430-0CA52DB63D50}" sibTransId="{5379EEDB-66BE-C940-B59D-041EB7887121}"/>
    <dgm:cxn modelId="{29CC0DE6-AC4B-C54B-BD09-77BA8C50C79E}" type="presOf" srcId="{11A0EA67-7766-9F45-A718-BA554F6FCE02}" destId="{8DF29BF3-7E2E-DD42-9F42-736461D94CC1}" srcOrd="0" destOrd="1" presId="urn:microsoft.com/office/officeart/2005/8/layout/vList2"/>
    <dgm:cxn modelId="{BDD2F85B-39C6-3E48-A626-A66CB16806AD}" type="presParOf" srcId="{AC61AB60-6A95-7348-B4D6-C99FDAE38224}" destId="{3DBC3326-C9DF-5346-9F41-BCD8471333CF}" srcOrd="0" destOrd="0" presId="urn:microsoft.com/office/officeart/2005/8/layout/vList2"/>
    <dgm:cxn modelId="{7E35C534-38C9-E343-9748-BB58925F1945}" type="presParOf" srcId="{AC61AB60-6A95-7348-B4D6-C99FDAE38224}" destId="{8DF29BF3-7E2E-DD42-9F42-736461D94CC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1E1613-FF77-E940-8EF9-B120D2CD4952}" type="doc">
      <dgm:prSet loTypeId="urn:microsoft.com/office/officeart/2005/8/layout/vList2" loCatId="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24707BA-DB12-9743-B355-2E8CFFB82F13}">
      <dgm:prSet/>
      <dgm:spPr/>
      <dgm:t>
        <a:bodyPr/>
        <a:lstStyle/>
        <a:p>
          <a:r>
            <a:rPr lang="en-US" dirty="0"/>
            <a:t>Trend-stationary series</a:t>
          </a:r>
        </a:p>
        <a:p>
          <a:r>
            <a:rPr lang="en-US" dirty="0"/>
            <a:t>(aka Difference stationary) </a:t>
          </a:r>
        </a:p>
        <a:p>
          <a:r>
            <a:rPr lang="en-US" dirty="0"/>
            <a:t>need one or more differencing steps to become stationary </a:t>
          </a:r>
        </a:p>
        <a:p>
          <a:r>
            <a:rPr lang="en-US" dirty="0"/>
            <a:t>(n</a:t>
          </a:r>
          <a:r>
            <a:rPr lang="en-US" baseline="30000" dirty="0"/>
            <a:t>th</a:t>
          </a:r>
          <a:r>
            <a:rPr lang="en-US" dirty="0"/>
            <a:t> order Integrative)</a:t>
          </a:r>
        </a:p>
      </dgm:t>
    </dgm:pt>
    <dgm:pt modelId="{2A9397F7-0F9E-DA48-AB51-1BCD29DF3FA2}" type="parTrans" cxnId="{953B994B-5116-F24B-AA1A-BF9E4F78D4E2}">
      <dgm:prSet/>
      <dgm:spPr/>
      <dgm:t>
        <a:bodyPr/>
        <a:lstStyle/>
        <a:p>
          <a:endParaRPr lang="en-US"/>
        </a:p>
      </dgm:t>
    </dgm:pt>
    <dgm:pt modelId="{4943D2D7-DB13-4349-8A74-0258A93A75EE}" type="sibTrans" cxnId="{953B994B-5116-F24B-AA1A-BF9E4F78D4E2}">
      <dgm:prSet/>
      <dgm:spPr/>
      <dgm:t>
        <a:bodyPr/>
        <a:lstStyle/>
        <a:p>
          <a:endParaRPr lang="en-US"/>
        </a:p>
      </dgm:t>
    </dgm:pt>
    <dgm:pt modelId="{59258FC0-4308-CA40-AF9F-9A29D4B84669}">
      <dgm:prSet/>
      <dgm:spPr/>
      <dgm:t>
        <a:bodyPr/>
        <a:lstStyle/>
        <a:p>
          <a:r>
            <a:rPr lang="en-US" dirty="0"/>
            <a:t>Differencing and then Dickey Fuller Test or KPSS</a:t>
          </a:r>
        </a:p>
      </dgm:t>
    </dgm:pt>
    <dgm:pt modelId="{6AF31441-EC71-A246-B515-AC80D7BE2F3F}" type="parTrans" cxnId="{5805B240-3448-9946-9722-235F714F2648}">
      <dgm:prSet/>
      <dgm:spPr/>
      <dgm:t>
        <a:bodyPr/>
        <a:lstStyle/>
        <a:p>
          <a:endParaRPr lang="en-US"/>
        </a:p>
      </dgm:t>
    </dgm:pt>
    <dgm:pt modelId="{BFFBF703-45E9-CC4F-9A9E-09CD2741D0CC}" type="sibTrans" cxnId="{5805B240-3448-9946-9722-235F714F2648}">
      <dgm:prSet/>
      <dgm:spPr/>
      <dgm:t>
        <a:bodyPr/>
        <a:lstStyle/>
        <a:p>
          <a:endParaRPr lang="en-US"/>
        </a:p>
      </dgm:t>
    </dgm:pt>
    <dgm:pt modelId="{E57F48F2-589C-1845-8BAB-F164A23F8101}">
      <dgm:prSet/>
      <dgm:spPr/>
      <dgm:t>
        <a:bodyPr/>
        <a:lstStyle/>
        <a:p>
          <a:r>
            <a:rPr lang="en-US" dirty="0"/>
            <a:t>Think of</a:t>
          </a:r>
        </a:p>
      </dgm:t>
    </dgm:pt>
    <dgm:pt modelId="{E59C5120-8886-9E49-BEBE-6A424398D41B}" type="parTrans" cxnId="{D73D3D14-D397-124B-90FC-F38F5084DFB8}">
      <dgm:prSet/>
      <dgm:spPr/>
      <dgm:t>
        <a:bodyPr/>
        <a:lstStyle/>
        <a:p>
          <a:endParaRPr lang="en-US"/>
        </a:p>
      </dgm:t>
    </dgm:pt>
    <dgm:pt modelId="{1DE437BC-13F4-144E-8829-A18CCE507418}" type="sibTrans" cxnId="{D73D3D14-D397-124B-90FC-F38F5084DFB8}">
      <dgm:prSet/>
      <dgm:spPr/>
      <dgm:t>
        <a:bodyPr/>
        <a:lstStyle/>
        <a:p>
          <a:endParaRPr lang="en-US"/>
        </a:p>
      </dgm:t>
    </dgm:pt>
    <dgm:pt modelId="{23AA077A-7ABF-4E44-936B-9E5A76627AD0}">
      <dgm:prSet/>
      <dgm:spPr/>
      <dgm:t>
        <a:bodyPr/>
        <a:lstStyle/>
        <a:p>
          <a:r>
            <a:rPr lang="en-US" dirty="0">
              <a:latin typeface="Courier" pitchFamily="2" charset="0"/>
            </a:rPr>
            <a:t>v=</a:t>
          </a:r>
          <a:r>
            <a:rPr lang="en-US" dirty="0" err="1">
              <a:latin typeface="Courier" pitchFamily="2" charset="0"/>
            </a:rPr>
            <a:t>u+at</a:t>
          </a:r>
          <a:endParaRPr lang="en-US" dirty="0">
            <a:latin typeface="Courier" pitchFamily="2" charset="0"/>
          </a:endParaRPr>
        </a:p>
      </dgm:t>
    </dgm:pt>
    <dgm:pt modelId="{819B1C3B-F097-7141-ACA0-2600EB21050C}" type="parTrans" cxnId="{34A77C52-E96B-C34F-A796-B0D0CA439F73}">
      <dgm:prSet/>
      <dgm:spPr/>
      <dgm:t>
        <a:bodyPr/>
        <a:lstStyle/>
        <a:p>
          <a:endParaRPr lang="en-US"/>
        </a:p>
      </dgm:t>
    </dgm:pt>
    <dgm:pt modelId="{60A8C48D-F7EF-D147-8267-A70C091902B5}" type="sibTrans" cxnId="{34A77C52-E96B-C34F-A796-B0D0CA439F73}">
      <dgm:prSet/>
      <dgm:spPr/>
      <dgm:t>
        <a:bodyPr/>
        <a:lstStyle/>
        <a:p>
          <a:endParaRPr lang="en-US"/>
        </a:p>
      </dgm:t>
    </dgm:pt>
    <dgm:pt modelId="{01311602-749F-FE46-9A02-D7A3F52611CC}">
      <dgm:prSet/>
      <dgm:spPr/>
      <dgm:t>
        <a:bodyPr/>
        <a:lstStyle/>
        <a:p>
          <a:r>
            <a:rPr lang="en-US" dirty="0">
              <a:latin typeface="Courier" pitchFamily="2" charset="0"/>
            </a:rPr>
            <a:t>s=s</a:t>
          </a:r>
          <a:r>
            <a:rPr lang="en-US" baseline="-25000" dirty="0">
              <a:latin typeface="Courier" pitchFamily="2" charset="0"/>
            </a:rPr>
            <a:t>0</a:t>
          </a:r>
          <a:r>
            <a:rPr lang="en-US" dirty="0">
              <a:latin typeface="Courier" pitchFamily="2" charset="0"/>
            </a:rPr>
            <a:t>+ut+0.5at</a:t>
          </a:r>
          <a:r>
            <a:rPr lang="en-US" baseline="30000" dirty="0">
              <a:latin typeface="Courier" pitchFamily="2" charset="0"/>
            </a:rPr>
            <a:t>2</a:t>
          </a:r>
        </a:p>
      </dgm:t>
    </dgm:pt>
    <dgm:pt modelId="{28C0C689-1E57-C14A-8C8E-18BAEA7B18D4}" type="parTrans" cxnId="{649E72A7-8596-674C-9A89-FCA9B59E519A}">
      <dgm:prSet/>
      <dgm:spPr/>
      <dgm:t>
        <a:bodyPr/>
        <a:lstStyle/>
        <a:p>
          <a:endParaRPr lang="en-US"/>
        </a:p>
      </dgm:t>
    </dgm:pt>
    <dgm:pt modelId="{DE19EB5A-A29C-6F41-8659-7D706A4A1E80}" type="sibTrans" cxnId="{649E72A7-8596-674C-9A89-FCA9B59E519A}">
      <dgm:prSet/>
      <dgm:spPr/>
      <dgm:t>
        <a:bodyPr/>
        <a:lstStyle/>
        <a:p>
          <a:endParaRPr lang="en-US"/>
        </a:p>
      </dgm:t>
    </dgm:pt>
    <dgm:pt modelId="{AC61AB60-6A95-7348-B4D6-C99FDAE38224}" type="pres">
      <dgm:prSet presAssocID="{FF1E1613-FF77-E940-8EF9-B120D2CD4952}" presName="linear" presStyleCnt="0">
        <dgm:presLayoutVars>
          <dgm:animLvl val="lvl"/>
          <dgm:resizeHandles val="exact"/>
        </dgm:presLayoutVars>
      </dgm:prSet>
      <dgm:spPr/>
    </dgm:pt>
    <dgm:pt modelId="{E349F2D0-1721-2343-9906-72C9226D01FC}" type="pres">
      <dgm:prSet presAssocID="{724707BA-DB12-9743-B355-2E8CFFB82F1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FC8CD7C-C840-2347-8158-660D2D7A470E}" type="pres">
      <dgm:prSet presAssocID="{724707BA-DB12-9743-B355-2E8CFFB82F1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73D3D14-D397-124B-90FC-F38F5084DFB8}" srcId="{724707BA-DB12-9743-B355-2E8CFFB82F13}" destId="{E57F48F2-589C-1845-8BAB-F164A23F8101}" srcOrd="0" destOrd="0" parTransId="{E59C5120-8886-9E49-BEBE-6A424398D41B}" sibTransId="{1DE437BC-13F4-144E-8829-A18CCE507418}"/>
    <dgm:cxn modelId="{1701F739-0A53-FE49-A38F-80136FF4710A}" type="presOf" srcId="{23AA077A-7ABF-4E44-936B-9E5A76627AD0}" destId="{5FC8CD7C-C840-2347-8158-660D2D7A470E}" srcOrd="0" destOrd="1" presId="urn:microsoft.com/office/officeart/2005/8/layout/vList2"/>
    <dgm:cxn modelId="{5805B240-3448-9946-9722-235F714F2648}" srcId="{724707BA-DB12-9743-B355-2E8CFFB82F13}" destId="{59258FC0-4308-CA40-AF9F-9A29D4B84669}" srcOrd="1" destOrd="0" parTransId="{6AF31441-EC71-A246-B515-AC80D7BE2F3F}" sibTransId="{BFFBF703-45E9-CC4F-9A9E-09CD2741D0CC}"/>
    <dgm:cxn modelId="{953B994B-5116-F24B-AA1A-BF9E4F78D4E2}" srcId="{FF1E1613-FF77-E940-8EF9-B120D2CD4952}" destId="{724707BA-DB12-9743-B355-2E8CFFB82F13}" srcOrd="0" destOrd="0" parTransId="{2A9397F7-0F9E-DA48-AB51-1BCD29DF3FA2}" sibTransId="{4943D2D7-DB13-4349-8A74-0258A93A75EE}"/>
    <dgm:cxn modelId="{34A77C52-E96B-C34F-A796-B0D0CA439F73}" srcId="{E57F48F2-589C-1845-8BAB-F164A23F8101}" destId="{23AA077A-7ABF-4E44-936B-9E5A76627AD0}" srcOrd="0" destOrd="0" parTransId="{819B1C3B-F097-7141-ACA0-2600EB21050C}" sibTransId="{60A8C48D-F7EF-D147-8267-A70C091902B5}"/>
    <dgm:cxn modelId="{2EB40F55-8F9D-B442-914C-69E78B5D8D0A}" type="presOf" srcId="{FF1E1613-FF77-E940-8EF9-B120D2CD4952}" destId="{AC61AB60-6A95-7348-B4D6-C99FDAE38224}" srcOrd="0" destOrd="0" presId="urn:microsoft.com/office/officeart/2005/8/layout/vList2"/>
    <dgm:cxn modelId="{1ECDD787-3B89-C84F-85BA-2E7EFE144132}" type="presOf" srcId="{59258FC0-4308-CA40-AF9F-9A29D4B84669}" destId="{5FC8CD7C-C840-2347-8158-660D2D7A470E}" srcOrd="0" destOrd="3" presId="urn:microsoft.com/office/officeart/2005/8/layout/vList2"/>
    <dgm:cxn modelId="{649E72A7-8596-674C-9A89-FCA9B59E519A}" srcId="{E57F48F2-589C-1845-8BAB-F164A23F8101}" destId="{01311602-749F-FE46-9A02-D7A3F52611CC}" srcOrd="1" destOrd="0" parTransId="{28C0C689-1E57-C14A-8C8E-18BAEA7B18D4}" sibTransId="{DE19EB5A-A29C-6F41-8659-7D706A4A1E80}"/>
    <dgm:cxn modelId="{64FCB4AC-C628-BB47-90FA-18896D870AB8}" type="presOf" srcId="{01311602-749F-FE46-9A02-D7A3F52611CC}" destId="{5FC8CD7C-C840-2347-8158-660D2D7A470E}" srcOrd="0" destOrd="2" presId="urn:microsoft.com/office/officeart/2005/8/layout/vList2"/>
    <dgm:cxn modelId="{62B0BAED-C39E-3C4F-9EF5-FF21C5C6E882}" type="presOf" srcId="{E57F48F2-589C-1845-8BAB-F164A23F8101}" destId="{5FC8CD7C-C840-2347-8158-660D2D7A470E}" srcOrd="0" destOrd="0" presId="urn:microsoft.com/office/officeart/2005/8/layout/vList2"/>
    <dgm:cxn modelId="{B30AE7FE-FB55-3044-94D1-914258746A61}" type="presOf" srcId="{724707BA-DB12-9743-B355-2E8CFFB82F13}" destId="{E349F2D0-1721-2343-9906-72C9226D01FC}" srcOrd="0" destOrd="0" presId="urn:microsoft.com/office/officeart/2005/8/layout/vList2"/>
    <dgm:cxn modelId="{E84F6344-4678-8548-997F-4C79468E959A}" type="presParOf" srcId="{AC61AB60-6A95-7348-B4D6-C99FDAE38224}" destId="{E349F2D0-1721-2343-9906-72C9226D01FC}" srcOrd="0" destOrd="0" presId="urn:microsoft.com/office/officeart/2005/8/layout/vList2"/>
    <dgm:cxn modelId="{9D3FAB0B-EB62-C844-AB86-0920313EC6AD}" type="presParOf" srcId="{AC61AB60-6A95-7348-B4D6-C99FDAE38224}" destId="{5FC8CD7C-C840-2347-8158-660D2D7A470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1E1613-FF77-E940-8EF9-B120D2CD4952}" type="doc">
      <dgm:prSet loTypeId="urn:microsoft.com/office/officeart/2005/8/layout/vList2" loCatId="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02EB2BB-C8DC-4CE2-BF69-1126160ACE30}">
      <dgm:prSet/>
      <dgm:spPr/>
      <dgm:t>
        <a:bodyPr/>
        <a:lstStyle/>
        <a:p>
          <a:r>
            <a:rPr lang="en-IN" dirty="0"/>
            <a:t>Cyclo-stationary series (unseasonal longer cycles) are equivalent to two or more interleaved stationary processes</a:t>
          </a:r>
          <a:endParaRPr lang="en-US" dirty="0"/>
        </a:p>
      </dgm:t>
    </dgm:pt>
    <dgm:pt modelId="{E75DDBE1-16E8-4B71-939F-060CCA42D1BD}" type="parTrans" cxnId="{72109DE9-F232-4B1E-AE90-937D01057B39}">
      <dgm:prSet/>
      <dgm:spPr/>
      <dgm:t>
        <a:bodyPr/>
        <a:lstStyle/>
        <a:p>
          <a:endParaRPr lang="en-US"/>
        </a:p>
      </dgm:t>
    </dgm:pt>
    <dgm:pt modelId="{4E818257-9907-41E6-80E6-F34861198BAB}" type="sibTrans" cxnId="{72109DE9-F232-4B1E-AE90-937D01057B39}">
      <dgm:prSet/>
      <dgm:spPr/>
      <dgm:t>
        <a:bodyPr/>
        <a:lstStyle/>
        <a:p>
          <a:endParaRPr lang="en-US"/>
        </a:p>
      </dgm:t>
    </dgm:pt>
    <dgm:pt modelId="{AC61AB60-6A95-7348-B4D6-C99FDAE38224}" type="pres">
      <dgm:prSet presAssocID="{FF1E1613-FF77-E940-8EF9-B120D2CD4952}" presName="linear" presStyleCnt="0">
        <dgm:presLayoutVars>
          <dgm:animLvl val="lvl"/>
          <dgm:resizeHandles val="exact"/>
        </dgm:presLayoutVars>
      </dgm:prSet>
      <dgm:spPr/>
    </dgm:pt>
    <dgm:pt modelId="{F95D727F-560E-4E9B-B942-6F235B19A49B}" type="pres">
      <dgm:prSet presAssocID="{402EB2BB-C8DC-4CE2-BF69-1126160ACE3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EB40F55-8F9D-B442-914C-69E78B5D8D0A}" type="presOf" srcId="{FF1E1613-FF77-E940-8EF9-B120D2CD4952}" destId="{AC61AB60-6A95-7348-B4D6-C99FDAE38224}" srcOrd="0" destOrd="0" presId="urn:microsoft.com/office/officeart/2005/8/layout/vList2"/>
    <dgm:cxn modelId="{C3F5CBC4-C3B6-45FB-B719-164CFC1E8118}" type="presOf" srcId="{402EB2BB-C8DC-4CE2-BF69-1126160ACE30}" destId="{F95D727F-560E-4E9B-B942-6F235B19A49B}" srcOrd="0" destOrd="0" presId="urn:microsoft.com/office/officeart/2005/8/layout/vList2"/>
    <dgm:cxn modelId="{72109DE9-F232-4B1E-AE90-937D01057B39}" srcId="{FF1E1613-FF77-E940-8EF9-B120D2CD4952}" destId="{402EB2BB-C8DC-4CE2-BF69-1126160ACE30}" srcOrd="0" destOrd="0" parTransId="{E75DDBE1-16E8-4B71-939F-060CCA42D1BD}" sibTransId="{4E818257-9907-41E6-80E6-F34861198BAB}"/>
    <dgm:cxn modelId="{4F1AA18C-1AE3-4D75-A090-BD7165C4FD64}" type="presParOf" srcId="{AC61AB60-6A95-7348-B4D6-C99FDAE38224}" destId="{F95D727F-560E-4E9B-B942-6F235B19A49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33FEEBF-8071-4337-A018-A6D93040CB34}" type="doc">
      <dgm:prSet loTypeId="urn:microsoft.com/office/officeart/2005/8/layout/vList2" loCatId="list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BB14302-042C-46F2-BF79-874BA87942D5}">
      <dgm:prSet phldrT="[Text]" custT="1"/>
      <dgm:spPr/>
      <dgm:t>
        <a:bodyPr/>
        <a:lstStyle/>
        <a:p>
          <a:r>
            <a:rPr lang="en-IN" sz="2400" dirty="0"/>
            <a:t>If we can, then we have found an exception to the Second Law of Thermodynamics</a:t>
          </a:r>
          <a:endParaRPr lang="en-US" sz="2400" dirty="0"/>
        </a:p>
      </dgm:t>
    </dgm:pt>
    <dgm:pt modelId="{ED71268C-2FEB-4932-94BE-89E2807EE508}" type="parTrans" cxnId="{472DE5FD-E005-46FB-91CA-469261B2BF4E}">
      <dgm:prSet/>
      <dgm:spPr/>
      <dgm:t>
        <a:bodyPr/>
        <a:lstStyle/>
        <a:p>
          <a:endParaRPr lang="en-US" sz="1800"/>
        </a:p>
      </dgm:t>
    </dgm:pt>
    <dgm:pt modelId="{201462F3-5DB1-4F03-B220-F795B60D1352}" type="sibTrans" cxnId="{472DE5FD-E005-46FB-91CA-469261B2BF4E}">
      <dgm:prSet/>
      <dgm:spPr/>
      <dgm:t>
        <a:bodyPr/>
        <a:lstStyle/>
        <a:p>
          <a:endParaRPr lang="en-US" sz="1800"/>
        </a:p>
      </dgm:t>
    </dgm:pt>
    <dgm:pt modelId="{A7F2D3B7-159B-4AFC-9C2C-89B694D6A188}">
      <dgm:prSet custT="1"/>
      <dgm:spPr/>
      <dgm:t>
        <a:bodyPr/>
        <a:lstStyle/>
        <a:p>
          <a:r>
            <a:rPr lang="en-IN" sz="2400" dirty="0"/>
            <a:t>If we can’t, we are stuck dealing with non-stationary processes!</a:t>
          </a:r>
        </a:p>
      </dgm:t>
    </dgm:pt>
    <dgm:pt modelId="{737342E2-0387-4E2D-BC8D-0AB04E0A07E5}" type="parTrans" cxnId="{88E1C433-4D8E-479A-AEAD-BC2BE0A348CF}">
      <dgm:prSet/>
      <dgm:spPr/>
      <dgm:t>
        <a:bodyPr/>
        <a:lstStyle/>
        <a:p>
          <a:endParaRPr lang="en-US" sz="1800"/>
        </a:p>
      </dgm:t>
    </dgm:pt>
    <dgm:pt modelId="{3D0E48D2-2534-4C36-AB2A-7ECEB67C5255}" type="sibTrans" cxnId="{88E1C433-4D8E-479A-AEAD-BC2BE0A348CF}">
      <dgm:prSet/>
      <dgm:spPr/>
      <dgm:t>
        <a:bodyPr/>
        <a:lstStyle/>
        <a:p>
          <a:endParaRPr lang="en-US" sz="1800"/>
        </a:p>
      </dgm:t>
    </dgm:pt>
    <dgm:pt modelId="{9EE4AEDA-0EFB-4B54-9F20-B19320BE86BD}">
      <dgm:prSet custT="1"/>
      <dgm:spPr/>
      <dgm:t>
        <a:bodyPr/>
        <a:lstStyle/>
        <a:p>
          <a:r>
            <a:rPr lang="en-IN" sz="2400" dirty="0"/>
            <a:t>Generally, only carefully controlled and maintained processes are stationary. </a:t>
          </a:r>
        </a:p>
      </dgm:t>
    </dgm:pt>
    <dgm:pt modelId="{A3185DA5-23FB-4DE9-B4AE-0DA494639C04}" type="parTrans" cxnId="{520FBFAE-5685-4BBA-85E1-7ADED9C022EB}">
      <dgm:prSet/>
      <dgm:spPr/>
      <dgm:t>
        <a:bodyPr/>
        <a:lstStyle/>
        <a:p>
          <a:endParaRPr lang="en-US" sz="1800"/>
        </a:p>
      </dgm:t>
    </dgm:pt>
    <dgm:pt modelId="{D676B142-2E62-4763-8B1E-AB6AC97F0535}" type="sibTrans" cxnId="{520FBFAE-5685-4BBA-85E1-7ADED9C022EB}">
      <dgm:prSet/>
      <dgm:spPr/>
      <dgm:t>
        <a:bodyPr/>
        <a:lstStyle/>
        <a:p>
          <a:endParaRPr lang="en-US" sz="1800"/>
        </a:p>
      </dgm:t>
    </dgm:pt>
    <dgm:pt modelId="{039C8067-67B3-40E5-A777-535FB22A469F}">
      <dgm:prSet custT="1"/>
      <dgm:spPr/>
      <dgm:t>
        <a:bodyPr/>
        <a:lstStyle/>
        <a:p>
          <a:r>
            <a:rPr lang="en-IN" sz="1800"/>
            <a:t>There is no known physical process in the world of matter which depends only on itself. </a:t>
          </a:r>
          <a:endParaRPr lang="en-IN" sz="1800" dirty="0"/>
        </a:p>
      </dgm:t>
    </dgm:pt>
    <dgm:pt modelId="{55018D5F-5E29-4059-B0D1-67DC4F499525}" type="parTrans" cxnId="{B4D3FF83-EDE8-4F08-9173-A4C619617CB1}">
      <dgm:prSet/>
      <dgm:spPr/>
      <dgm:t>
        <a:bodyPr/>
        <a:lstStyle/>
        <a:p>
          <a:endParaRPr lang="en-US" sz="1800"/>
        </a:p>
      </dgm:t>
    </dgm:pt>
    <dgm:pt modelId="{DA3B06C9-3924-4434-94E5-3BF4FDA9258E}" type="sibTrans" cxnId="{B4D3FF83-EDE8-4F08-9173-A4C619617CB1}">
      <dgm:prSet/>
      <dgm:spPr/>
      <dgm:t>
        <a:bodyPr/>
        <a:lstStyle/>
        <a:p>
          <a:endParaRPr lang="en-US" sz="1800"/>
        </a:p>
      </dgm:t>
    </dgm:pt>
    <dgm:pt modelId="{6E0E64A2-D6DA-44CA-9E2A-77893D9663D8}">
      <dgm:prSet custT="1"/>
      <dgm:spPr/>
      <dgm:t>
        <a:bodyPr/>
        <a:lstStyle/>
        <a:p>
          <a:r>
            <a:rPr lang="en-IN" sz="1800" dirty="0"/>
            <a:t>Stationary processes give the illusion of being predictable from their previous states simply because there is a controlling and maintaining mechanism, which is expected to be predictable </a:t>
          </a:r>
          <a:r>
            <a:rPr lang="en-IN" sz="1800" dirty="0">
              <a:sym typeface="Wingdings" panose="05000000000000000000" pitchFamily="2" charset="2"/>
            </a:rPr>
            <a:t></a:t>
          </a:r>
          <a:endParaRPr lang="en-IN" sz="1800" dirty="0"/>
        </a:p>
      </dgm:t>
    </dgm:pt>
    <dgm:pt modelId="{B1EFE0DA-7CB9-4E5D-8766-006C7783BC63}" type="parTrans" cxnId="{8D9580D7-06ED-4735-B1F5-031F30FD40CE}">
      <dgm:prSet/>
      <dgm:spPr/>
      <dgm:t>
        <a:bodyPr/>
        <a:lstStyle/>
        <a:p>
          <a:endParaRPr lang="en-US" sz="1800"/>
        </a:p>
      </dgm:t>
    </dgm:pt>
    <dgm:pt modelId="{33088204-72CB-4B78-82FC-EA660502276E}" type="sibTrans" cxnId="{8D9580D7-06ED-4735-B1F5-031F30FD40CE}">
      <dgm:prSet/>
      <dgm:spPr/>
      <dgm:t>
        <a:bodyPr/>
        <a:lstStyle/>
        <a:p>
          <a:endParaRPr lang="en-US" sz="1800"/>
        </a:p>
      </dgm:t>
    </dgm:pt>
    <dgm:pt modelId="{605B82F2-3D6F-0043-8D86-C586CA9D2DC9}">
      <dgm:prSet phldrT="[Text]" custT="1"/>
      <dgm:spPr/>
      <dgm:t>
        <a:bodyPr/>
        <a:lstStyle/>
        <a:p>
          <a:r>
            <a:rPr lang="en-US" sz="2400" dirty="0"/>
            <a:t>Or it is over a relatively short period of time</a:t>
          </a:r>
        </a:p>
      </dgm:t>
    </dgm:pt>
    <dgm:pt modelId="{18C6C087-4076-7C43-B77C-9E73C2D35CD7}" type="parTrans" cxnId="{3D715E07-BE8F-1E48-861F-65476E3557BD}">
      <dgm:prSet/>
      <dgm:spPr/>
      <dgm:t>
        <a:bodyPr/>
        <a:lstStyle/>
        <a:p>
          <a:endParaRPr lang="en-US"/>
        </a:p>
      </dgm:t>
    </dgm:pt>
    <dgm:pt modelId="{DC665916-827C-284D-8D99-F19CA734FD02}" type="sibTrans" cxnId="{3D715E07-BE8F-1E48-861F-65476E3557BD}">
      <dgm:prSet/>
      <dgm:spPr/>
      <dgm:t>
        <a:bodyPr/>
        <a:lstStyle/>
        <a:p>
          <a:endParaRPr lang="en-US"/>
        </a:p>
      </dgm:t>
    </dgm:pt>
    <dgm:pt modelId="{76774C1C-00E1-4371-89AB-392C898BD989}" type="pres">
      <dgm:prSet presAssocID="{233FEEBF-8071-4337-A018-A6D93040CB34}" presName="linear" presStyleCnt="0">
        <dgm:presLayoutVars>
          <dgm:animLvl val="lvl"/>
          <dgm:resizeHandles val="exact"/>
        </dgm:presLayoutVars>
      </dgm:prSet>
      <dgm:spPr/>
    </dgm:pt>
    <dgm:pt modelId="{B692D78A-ECE9-4009-90A0-A609E57BC738}" type="pres">
      <dgm:prSet presAssocID="{3BB14302-042C-46F2-BF79-874BA87942D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9C6E08-2586-5847-B3E4-86D156A2FBB3}" type="pres">
      <dgm:prSet presAssocID="{3BB14302-042C-46F2-BF79-874BA87942D5}" presName="childText" presStyleLbl="revTx" presStyleIdx="0" presStyleCnt="2">
        <dgm:presLayoutVars>
          <dgm:bulletEnabled val="1"/>
        </dgm:presLayoutVars>
      </dgm:prSet>
      <dgm:spPr/>
    </dgm:pt>
    <dgm:pt modelId="{9080D52D-E2B1-4F48-954E-BB3216AD5D40}" type="pres">
      <dgm:prSet presAssocID="{A7F2D3B7-159B-4AFC-9C2C-89B694D6A1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6DDE5D8-CC49-46B3-928D-26FF4CE5E28A}" type="pres">
      <dgm:prSet presAssocID="{3D0E48D2-2534-4C36-AB2A-7ECEB67C5255}" presName="spacer" presStyleCnt="0"/>
      <dgm:spPr/>
    </dgm:pt>
    <dgm:pt modelId="{4C785A1B-A8AC-4BB1-BA8E-37ECB39C89AA}" type="pres">
      <dgm:prSet presAssocID="{9EE4AEDA-0EFB-4B54-9F20-B19320BE86B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FE99A27-596A-40F1-B3D6-8FD980CE7B0E}" type="pres">
      <dgm:prSet presAssocID="{9EE4AEDA-0EFB-4B54-9F20-B19320BE86B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D715E07-BE8F-1E48-861F-65476E3557BD}" srcId="{3BB14302-042C-46F2-BF79-874BA87942D5}" destId="{605B82F2-3D6F-0043-8D86-C586CA9D2DC9}" srcOrd="0" destOrd="0" parTransId="{18C6C087-4076-7C43-B77C-9E73C2D35CD7}" sibTransId="{DC665916-827C-284D-8D99-F19CA734FD02}"/>
    <dgm:cxn modelId="{220EAC1C-FF29-ED43-840B-C66B33B57750}" type="presOf" srcId="{605B82F2-3D6F-0043-8D86-C586CA9D2DC9}" destId="{099C6E08-2586-5847-B3E4-86D156A2FBB3}" srcOrd="0" destOrd="0" presId="urn:microsoft.com/office/officeart/2005/8/layout/vList2"/>
    <dgm:cxn modelId="{D552FE26-7C0A-4CC4-8E5C-F25A94C1B9C1}" type="presOf" srcId="{3BB14302-042C-46F2-BF79-874BA87942D5}" destId="{B692D78A-ECE9-4009-90A0-A609E57BC738}" srcOrd="0" destOrd="0" presId="urn:microsoft.com/office/officeart/2005/8/layout/vList2"/>
    <dgm:cxn modelId="{88E1C433-4D8E-479A-AEAD-BC2BE0A348CF}" srcId="{233FEEBF-8071-4337-A018-A6D93040CB34}" destId="{A7F2D3B7-159B-4AFC-9C2C-89B694D6A188}" srcOrd="1" destOrd="0" parTransId="{737342E2-0387-4E2D-BC8D-0AB04E0A07E5}" sibTransId="{3D0E48D2-2534-4C36-AB2A-7ECEB67C5255}"/>
    <dgm:cxn modelId="{73661034-6238-4523-B39D-5014F3B1E3E4}" type="presOf" srcId="{233FEEBF-8071-4337-A018-A6D93040CB34}" destId="{76774C1C-00E1-4371-89AB-392C898BD989}" srcOrd="0" destOrd="0" presId="urn:microsoft.com/office/officeart/2005/8/layout/vList2"/>
    <dgm:cxn modelId="{B4D3FF83-EDE8-4F08-9173-A4C619617CB1}" srcId="{9EE4AEDA-0EFB-4B54-9F20-B19320BE86BD}" destId="{039C8067-67B3-40E5-A777-535FB22A469F}" srcOrd="0" destOrd="0" parTransId="{55018D5F-5E29-4059-B0D1-67DC4F499525}" sibTransId="{DA3B06C9-3924-4434-94E5-3BF4FDA9258E}"/>
    <dgm:cxn modelId="{769D2387-FF6D-4B05-BDA5-E00EC1840E53}" type="presOf" srcId="{9EE4AEDA-0EFB-4B54-9F20-B19320BE86BD}" destId="{4C785A1B-A8AC-4BB1-BA8E-37ECB39C89AA}" srcOrd="0" destOrd="0" presId="urn:microsoft.com/office/officeart/2005/8/layout/vList2"/>
    <dgm:cxn modelId="{D8C98F9A-8B4F-4D19-A671-95273E8BFF23}" type="presOf" srcId="{A7F2D3B7-159B-4AFC-9C2C-89B694D6A188}" destId="{9080D52D-E2B1-4F48-954E-BB3216AD5D40}" srcOrd="0" destOrd="0" presId="urn:microsoft.com/office/officeart/2005/8/layout/vList2"/>
    <dgm:cxn modelId="{C845AD9B-D85F-4BBD-BFDB-E12D5150292A}" type="presOf" srcId="{6E0E64A2-D6DA-44CA-9E2A-77893D9663D8}" destId="{6FE99A27-596A-40F1-B3D6-8FD980CE7B0E}" srcOrd="0" destOrd="1" presId="urn:microsoft.com/office/officeart/2005/8/layout/vList2"/>
    <dgm:cxn modelId="{520FBFAE-5685-4BBA-85E1-7ADED9C022EB}" srcId="{233FEEBF-8071-4337-A018-A6D93040CB34}" destId="{9EE4AEDA-0EFB-4B54-9F20-B19320BE86BD}" srcOrd="2" destOrd="0" parTransId="{A3185DA5-23FB-4DE9-B4AE-0DA494639C04}" sibTransId="{D676B142-2E62-4763-8B1E-AB6AC97F0535}"/>
    <dgm:cxn modelId="{8D9580D7-06ED-4735-B1F5-031F30FD40CE}" srcId="{9EE4AEDA-0EFB-4B54-9F20-B19320BE86BD}" destId="{6E0E64A2-D6DA-44CA-9E2A-77893D9663D8}" srcOrd="1" destOrd="0" parTransId="{B1EFE0DA-7CB9-4E5D-8766-006C7783BC63}" sibTransId="{33088204-72CB-4B78-82FC-EA660502276E}"/>
    <dgm:cxn modelId="{F136CAF3-DE00-45DD-964B-EFE3091A1E60}" type="presOf" srcId="{039C8067-67B3-40E5-A777-535FB22A469F}" destId="{6FE99A27-596A-40F1-B3D6-8FD980CE7B0E}" srcOrd="0" destOrd="0" presId="urn:microsoft.com/office/officeart/2005/8/layout/vList2"/>
    <dgm:cxn modelId="{472DE5FD-E005-46FB-91CA-469261B2BF4E}" srcId="{233FEEBF-8071-4337-A018-A6D93040CB34}" destId="{3BB14302-042C-46F2-BF79-874BA87942D5}" srcOrd="0" destOrd="0" parTransId="{ED71268C-2FEB-4932-94BE-89E2807EE508}" sibTransId="{201462F3-5DB1-4F03-B220-F795B60D1352}"/>
    <dgm:cxn modelId="{3B95BDEB-A0A3-4350-99D3-5B8ED95D818E}" type="presParOf" srcId="{76774C1C-00E1-4371-89AB-392C898BD989}" destId="{B692D78A-ECE9-4009-90A0-A609E57BC738}" srcOrd="0" destOrd="0" presId="urn:microsoft.com/office/officeart/2005/8/layout/vList2"/>
    <dgm:cxn modelId="{92942B24-CD4C-DC40-9FD1-6109904C861A}" type="presParOf" srcId="{76774C1C-00E1-4371-89AB-392C898BD989}" destId="{099C6E08-2586-5847-B3E4-86D156A2FBB3}" srcOrd="1" destOrd="0" presId="urn:microsoft.com/office/officeart/2005/8/layout/vList2"/>
    <dgm:cxn modelId="{CA78D390-0FD1-4678-894E-7DEC16379C7A}" type="presParOf" srcId="{76774C1C-00E1-4371-89AB-392C898BD989}" destId="{9080D52D-E2B1-4F48-954E-BB3216AD5D40}" srcOrd="2" destOrd="0" presId="urn:microsoft.com/office/officeart/2005/8/layout/vList2"/>
    <dgm:cxn modelId="{B061EA27-C25A-4EB5-9701-3A14C8EB49C1}" type="presParOf" srcId="{76774C1C-00E1-4371-89AB-392C898BD989}" destId="{36DDE5D8-CC49-46B3-928D-26FF4CE5E28A}" srcOrd="3" destOrd="0" presId="urn:microsoft.com/office/officeart/2005/8/layout/vList2"/>
    <dgm:cxn modelId="{CDD5E969-F310-4FF4-8C47-2BB7B2834B4D}" type="presParOf" srcId="{76774C1C-00E1-4371-89AB-392C898BD989}" destId="{4C785A1B-A8AC-4BB1-BA8E-37ECB39C89AA}" srcOrd="4" destOrd="0" presId="urn:microsoft.com/office/officeart/2005/8/layout/vList2"/>
    <dgm:cxn modelId="{0BDFE6D7-D961-45F8-95E9-915E4DCFCCEC}" type="presParOf" srcId="{76774C1C-00E1-4371-89AB-392C898BD989}" destId="{6FE99A27-596A-40F1-B3D6-8FD980CE7B0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2A8350-C003-BB41-9887-9AC2DBDA8775}" type="doc">
      <dgm:prSet loTypeId="urn:microsoft.com/office/officeart/2005/8/layout/vList2" loCatId="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B021F9D-6F7E-4F47-A52E-8092EB3F87DF}">
      <dgm:prSet phldrT="[Text]"/>
      <dgm:spPr/>
      <dgm:t>
        <a:bodyPr/>
        <a:lstStyle/>
        <a:p>
          <a:r>
            <a:rPr lang="en-US" dirty="0"/>
            <a:t>Each Process Has a Characteristic Function</a:t>
          </a:r>
        </a:p>
      </dgm:t>
    </dgm:pt>
    <dgm:pt modelId="{F6105DEC-C3FB-6D43-A30F-9D19AC5FF1B6}" type="parTrans" cxnId="{E9F6E617-8658-4249-AC0C-573AB987F909}">
      <dgm:prSet/>
      <dgm:spPr/>
      <dgm:t>
        <a:bodyPr/>
        <a:lstStyle/>
        <a:p>
          <a:endParaRPr lang="en-US"/>
        </a:p>
      </dgm:t>
    </dgm:pt>
    <dgm:pt modelId="{0B813695-2392-7948-A19B-1120D6ED05A2}" type="sibTrans" cxnId="{E9F6E617-8658-4249-AC0C-573AB987F909}">
      <dgm:prSet/>
      <dgm:spPr/>
      <dgm:t>
        <a:bodyPr/>
        <a:lstStyle/>
        <a:p>
          <a:endParaRPr lang="en-US"/>
        </a:p>
      </dgm:t>
    </dgm:pt>
    <dgm:pt modelId="{C459A38F-FED1-D04E-95F3-D683410B59D5}">
      <dgm:prSet phldrT="[Text]"/>
      <dgm:spPr/>
      <dgm:t>
        <a:bodyPr/>
        <a:lstStyle/>
        <a:p>
          <a:r>
            <a:rPr lang="en-US" dirty="0"/>
            <a:t>Recall when we used to solve polynomial equations or differential equations</a:t>
          </a:r>
        </a:p>
      </dgm:t>
    </dgm:pt>
    <dgm:pt modelId="{781E43E8-1D0E-A64C-A3C9-B3EDD6CE2B16}" type="parTrans" cxnId="{D7F9626C-12DD-914E-9B5A-AA71E4F4C8C2}">
      <dgm:prSet/>
      <dgm:spPr/>
      <dgm:t>
        <a:bodyPr/>
        <a:lstStyle/>
        <a:p>
          <a:endParaRPr lang="en-US"/>
        </a:p>
      </dgm:t>
    </dgm:pt>
    <dgm:pt modelId="{0A6C2DD8-D586-6F47-A365-11A63A9DE298}" type="sibTrans" cxnId="{D7F9626C-12DD-914E-9B5A-AA71E4F4C8C2}">
      <dgm:prSet/>
      <dgm:spPr/>
      <dgm:t>
        <a:bodyPr/>
        <a:lstStyle/>
        <a:p>
          <a:endParaRPr lang="en-US"/>
        </a:p>
      </dgm:t>
    </dgm:pt>
    <dgm:pt modelId="{A5C51090-99CD-3E43-93B9-14C0AE3BE27D}">
      <dgm:prSet phldrT="[Text]"/>
      <dgm:spPr/>
      <dgm:t>
        <a:bodyPr/>
        <a:lstStyle/>
        <a:p>
          <a:r>
            <a:rPr lang="en-US" dirty="0"/>
            <a:t>If Characteristic Function Has Root = 1, Then Process is Non-Stationary = Variance Increases in Time (Permanent Shift on Shocks)</a:t>
          </a:r>
        </a:p>
      </dgm:t>
    </dgm:pt>
    <dgm:pt modelId="{E4C11EC6-AD0A-4644-A4B3-121353F93737}" type="parTrans" cxnId="{BCB00E83-5E58-BA45-BA5E-356D89C2C0B5}">
      <dgm:prSet/>
      <dgm:spPr/>
      <dgm:t>
        <a:bodyPr/>
        <a:lstStyle/>
        <a:p>
          <a:endParaRPr lang="en-US"/>
        </a:p>
      </dgm:t>
    </dgm:pt>
    <dgm:pt modelId="{7ADED297-D3EB-A54A-8847-2E3730EFA180}" type="sibTrans" cxnId="{BCB00E83-5E58-BA45-BA5E-356D89C2C0B5}">
      <dgm:prSet/>
      <dgm:spPr/>
      <dgm:t>
        <a:bodyPr/>
        <a:lstStyle/>
        <a:p>
          <a:endParaRPr lang="en-US"/>
        </a:p>
      </dgm:t>
    </dgm:pt>
    <dgm:pt modelId="{E6CD9CF5-71E4-4DA6-A0DA-591A3E73B58F}">
      <dgm:prSet phldrT="[Text]"/>
      <dgm:spPr/>
      <dgm:t>
        <a:bodyPr/>
        <a:lstStyle/>
        <a:p>
          <a:r>
            <a:rPr lang="en-US"/>
            <a:t>If Process Has Root &gt;1, It is an Explosive Process</a:t>
          </a:r>
          <a:endParaRPr lang="en-US" dirty="0"/>
        </a:p>
      </dgm:t>
    </dgm:pt>
    <dgm:pt modelId="{52039751-C4A4-456E-8588-C79A7AA1AB96}" type="parTrans" cxnId="{9EA7EB5C-A8B0-4FEC-8592-6B8EBEE4CF89}">
      <dgm:prSet/>
      <dgm:spPr/>
      <dgm:t>
        <a:bodyPr/>
        <a:lstStyle/>
        <a:p>
          <a:endParaRPr lang="en-US"/>
        </a:p>
      </dgm:t>
    </dgm:pt>
    <dgm:pt modelId="{2AECA865-5E44-4AA7-930B-2FEC815401D8}" type="sibTrans" cxnId="{9EA7EB5C-A8B0-4FEC-8592-6B8EBEE4CF89}">
      <dgm:prSet/>
      <dgm:spPr/>
      <dgm:t>
        <a:bodyPr/>
        <a:lstStyle/>
        <a:p>
          <a:endParaRPr lang="en-US"/>
        </a:p>
      </dgm:t>
    </dgm:pt>
    <dgm:pt modelId="{6F6E5EF0-DCA9-42F3-8537-61BC489F13CD}">
      <dgm:prSet phldrT="[Text]"/>
      <dgm:spPr/>
      <dgm:t>
        <a:bodyPr/>
        <a:lstStyle/>
        <a:p>
          <a:r>
            <a:rPr lang="en-US" dirty="0"/>
            <a:t>If all other roots are less than 1, then the first difference/derivative of the process will be weak stationary. If there are n unity roots, then n differences/derivatives are required to get weak stationarity</a:t>
          </a:r>
        </a:p>
      </dgm:t>
    </dgm:pt>
    <dgm:pt modelId="{1CB5204B-967F-4C79-BC41-C6F7D9A783B3}" type="parTrans" cxnId="{DF812C32-A9F8-4F2B-8B2E-C246A4AC4943}">
      <dgm:prSet/>
      <dgm:spPr/>
      <dgm:t>
        <a:bodyPr/>
        <a:lstStyle/>
        <a:p>
          <a:endParaRPr lang="en-US"/>
        </a:p>
      </dgm:t>
    </dgm:pt>
    <dgm:pt modelId="{79AA0ACE-AB5D-44D6-825E-E236B84759C4}" type="sibTrans" cxnId="{DF812C32-A9F8-4F2B-8B2E-C246A4AC4943}">
      <dgm:prSet/>
      <dgm:spPr/>
      <dgm:t>
        <a:bodyPr/>
        <a:lstStyle/>
        <a:p>
          <a:endParaRPr lang="en-US"/>
        </a:p>
      </dgm:t>
    </dgm:pt>
    <dgm:pt modelId="{63243B35-E46B-0F40-BAD4-3F80836FDC49}" type="pres">
      <dgm:prSet presAssocID="{752A8350-C003-BB41-9887-9AC2DBDA8775}" presName="linear" presStyleCnt="0">
        <dgm:presLayoutVars>
          <dgm:animLvl val="lvl"/>
          <dgm:resizeHandles val="exact"/>
        </dgm:presLayoutVars>
      </dgm:prSet>
      <dgm:spPr/>
    </dgm:pt>
    <dgm:pt modelId="{42141414-68E4-0244-A0E3-22FB6F9A9389}" type="pres">
      <dgm:prSet presAssocID="{AB021F9D-6F7E-4F47-A52E-8092EB3F87D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21FC22-329B-1144-B0B2-9BF17463682B}" type="pres">
      <dgm:prSet presAssocID="{AB021F9D-6F7E-4F47-A52E-8092EB3F87DF}" presName="childText" presStyleLbl="revTx" presStyleIdx="0" presStyleCnt="2">
        <dgm:presLayoutVars>
          <dgm:bulletEnabled val="1"/>
        </dgm:presLayoutVars>
      </dgm:prSet>
      <dgm:spPr/>
    </dgm:pt>
    <dgm:pt modelId="{6BA7DA22-E775-3141-86D5-6AB91A1EC826}" type="pres">
      <dgm:prSet presAssocID="{A5C51090-99CD-3E43-93B9-14C0AE3BE2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952C2F-F668-4A01-AE43-D55BA8F0B80E}" type="pres">
      <dgm:prSet presAssocID="{A5C51090-99CD-3E43-93B9-14C0AE3BE27D}" presName="childText" presStyleLbl="revTx" presStyleIdx="1" presStyleCnt="2">
        <dgm:presLayoutVars>
          <dgm:bulletEnabled val="1"/>
        </dgm:presLayoutVars>
      </dgm:prSet>
      <dgm:spPr/>
    </dgm:pt>
    <dgm:pt modelId="{6C949DD3-41A0-4552-9D84-0463657ED541}" type="pres">
      <dgm:prSet presAssocID="{E6CD9CF5-71E4-4DA6-A0DA-591A3E73B58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9F6E617-8658-4249-AC0C-573AB987F909}" srcId="{752A8350-C003-BB41-9887-9AC2DBDA8775}" destId="{AB021F9D-6F7E-4F47-A52E-8092EB3F87DF}" srcOrd="0" destOrd="0" parTransId="{F6105DEC-C3FB-6D43-A30F-9D19AC5FF1B6}" sibTransId="{0B813695-2392-7948-A19B-1120D6ED05A2}"/>
    <dgm:cxn modelId="{DF812C32-A9F8-4F2B-8B2E-C246A4AC4943}" srcId="{A5C51090-99CD-3E43-93B9-14C0AE3BE27D}" destId="{6F6E5EF0-DCA9-42F3-8537-61BC489F13CD}" srcOrd="0" destOrd="0" parTransId="{1CB5204B-967F-4C79-BC41-C6F7D9A783B3}" sibTransId="{79AA0ACE-AB5D-44D6-825E-E236B84759C4}"/>
    <dgm:cxn modelId="{9EA7EB5C-A8B0-4FEC-8592-6B8EBEE4CF89}" srcId="{752A8350-C003-BB41-9887-9AC2DBDA8775}" destId="{E6CD9CF5-71E4-4DA6-A0DA-591A3E73B58F}" srcOrd="2" destOrd="0" parTransId="{52039751-C4A4-456E-8588-C79A7AA1AB96}" sibTransId="{2AECA865-5E44-4AA7-930B-2FEC815401D8}"/>
    <dgm:cxn modelId="{D7F9626C-12DD-914E-9B5A-AA71E4F4C8C2}" srcId="{AB021F9D-6F7E-4F47-A52E-8092EB3F87DF}" destId="{C459A38F-FED1-D04E-95F3-D683410B59D5}" srcOrd="0" destOrd="0" parTransId="{781E43E8-1D0E-A64C-A3C9-B3EDD6CE2B16}" sibTransId="{0A6C2DD8-D586-6F47-A365-11A63A9DE298}"/>
    <dgm:cxn modelId="{8751766F-4726-D642-91BC-08C5648589A9}" type="presOf" srcId="{C459A38F-FED1-D04E-95F3-D683410B59D5}" destId="{C521FC22-329B-1144-B0B2-9BF17463682B}" srcOrd="0" destOrd="0" presId="urn:microsoft.com/office/officeart/2005/8/layout/vList2"/>
    <dgm:cxn modelId="{2A0FED78-2D6B-0A4F-848E-4AF7F59FD7B3}" type="presOf" srcId="{A5C51090-99CD-3E43-93B9-14C0AE3BE27D}" destId="{6BA7DA22-E775-3141-86D5-6AB91A1EC826}" srcOrd="0" destOrd="0" presId="urn:microsoft.com/office/officeart/2005/8/layout/vList2"/>
    <dgm:cxn modelId="{03E4E281-286F-4A73-95A8-CE779B320BDA}" type="presOf" srcId="{6F6E5EF0-DCA9-42F3-8537-61BC489F13CD}" destId="{A7952C2F-F668-4A01-AE43-D55BA8F0B80E}" srcOrd="0" destOrd="0" presId="urn:microsoft.com/office/officeart/2005/8/layout/vList2"/>
    <dgm:cxn modelId="{BCB00E83-5E58-BA45-BA5E-356D89C2C0B5}" srcId="{752A8350-C003-BB41-9887-9AC2DBDA8775}" destId="{A5C51090-99CD-3E43-93B9-14C0AE3BE27D}" srcOrd="1" destOrd="0" parTransId="{E4C11EC6-AD0A-4644-A4B3-121353F93737}" sibTransId="{7ADED297-D3EB-A54A-8847-2E3730EFA180}"/>
    <dgm:cxn modelId="{2AE18A9F-A895-D24F-B2B3-2A3CA8B4D383}" type="presOf" srcId="{AB021F9D-6F7E-4F47-A52E-8092EB3F87DF}" destId="{42141414-68E4-0244-A0E3-22FB6F9A9389}" srcOrd="0" destOrd="0" presId="urn:microsoft.com/office/officeart/2005/8/layout/vList2"/>
    <dgm:cxn modelId="{9A3CB6B0-9417-4B98-909B-81FC2CBB895D}" type="presOf" srcId="{E6CD9CF5-71E4-4DA6-A0DA-591A3E73B58F}" destId="{6C949DD3-41A0-4552-9D84-0463657ED541}" srcOrd="0" destOrd="0" presId="urn:microsoft.com/office/officeart/2005/8/layout/vList2"/>
    <dgm:cxn modelId="{F8DE67B8-F75D-124A-A28F-0020FD4D9B9D}" type="presOf" srcId="{752A8350-C003-BB41-9887-9AC2DBDA8775}" destId="{63243B35-E46B-0F40-BAD4-3F80836FDC49}" srcOrd="0" destOrd="0" presId="urn:microsoft.com/office/officeart/2005/8/layout/vList2"/>
    <dgm:cxn modelId="{887C79CA-A560-9146-A353-ACDFBD78D1E9}" type="presParOf" srcId="{63243B35-E46B-0F40-BAD4-3F80836FDC49}" destId="{42141414-68E4-0244-A0E3-22FB6F9A9389}" srcOrd="0" destOrd="0" presId="urn:microsoft.com/office/officeart/2005/8/layout/vList2"/>
    <dgm:cxn modelId="{E037683C-BC4B-6A49-989A-C0CCC6F47959}" type="presParOf" srcId="{63243B35-E46B-0F40-BAD4-3F80836FDC49}" destId="{C521FC22-329B-1144-B0B2-9BF17463682B}" srcOrd="1" destOrd="0" presId="urn:microsoft.com/office/officeart/2005/8/layout/vList2"/>
    <dgm:cxn modelId="{A6D3E7B2-DCA4-0D40-9ADE-D424D0579B7A}" type="presParOf" srcId="{63243B35-E46B-0F40-BAD4-3F80836FDC49}" destId="{6BA7DA22-E775-3141-86D5-6AB91A1EC826}" srcOrd="2" destOrd="0" presId="urn:microsoft.com/office/officeart/2005/8/layout/vList2"/>
    <dgm:cxn modelId="{7989E226-FECA-4CE5-BC89-9AC6CE1A032E}" type="presParOf" srcId="{63243B35-E46B-0F40-BAD4-3F80836FDC49}" destId="{A7952C2F-F668-4A01-AE43-D55BA8F0B80E}" srcOrd="3" destOrd="0" presId="urn:microsoft.com/office/officeart/2005/8/layout/vList2"/>
    <dgm:cxn modelId="{0C2C9B0E-C280-47DC-9190-50F2A43D3B73}" type="presParOf" srcId="{63243B35-E46B-0F40-BAD4-3F80836FDC49}" destId="{6C949DD3-41A0-4552-9D84-0463657ED54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931E5-505D-D54A-8EB3-AFB2AE132905}">
      <dsp:nvSpPr>
        <dsp:cNvPr id="0" name=""/>
        <dsp:cNvSpPr/>
      </dsp:nvSpPr>
      <dsp:spPr>
        <a:xfrm>
          <a:off x="0" y="145211"/>
          <a:ext cx="11055313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Interactions of Finance, CRM, Manufacturing, Supply Chain, Sales, </a:t>
          </a:r>
          <a:r>
            <a:rPr lang="en-US" sz="2400" kern="1200"/>
            <a:t>Human Resources</a:t>
          </a:r>
          <a:endParaRPr lang="en-US" sz="2400" kern="1200" dirty="0"/>
        </a:p>
      </dsp:txBody>
      <dsp:txXfrm>
        <a:off x="28100" y="173311"/>
        <a:ext cx="10999113" cy="519439"/>
      </dsp:txXfrm>
    </dsp:sp>
    <dsp:sp modelId="{D8D46EF4-D810-4FFB-9B3E-B5754FC77956}">
      <dsp:nvSpPr>
        <dsp:cNvPr id="0" name=""/>
        <dsp:cNvSpPr/>
      </dsp:nvSpPr>
      <dsp:spPr>
        <a:xfrm>
          <a:off x="0" y="789971"/>
          <a:ext cx="11055313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Acoustic and Electrical Signals from Machines and Structures</a:t>
          </a:r>
          <a:endParaRPr lang="en-US" sz="2400" kern="1200" dirty="0"/>
        </a:p>
      </dsp:txBody>
      <dsp:txXfrm>
        <a:off x="28100" y="818071"/>
        <a:ext cx="10999113" cy="519439"/>
      </dsp:txXfrm>
    </dsp:sp>
    <dsp:sp modelId="{12BD92E5-B81D-4F07-A428-39E8F6DF5069}">
      <dsp:nvSpPr>
        <dsp:cNvPr id="0" name=""/>
        <dsp:cNvSpPr/>
      </dsp:nvSpPr>
      <dsp:spPr>
        <a:xfrm>
          <a:off x="0" y="1434731"/>
          <a:ext cx="11055313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Customer Demands and Production Rates</a:t>
          </a:r>
          <a:endParaRPr lang="en-US" sz="2400" kern="1200" dirty="0"/>
        </a:p>
      </dsp:txBody>
      <dsp:txXfrm>
        <a:off x="28100" y="1462831"/>
        <a:ext cx="10999113" cy="519439"/>
      </dsp:txXfrm>
    </dsp:sp>
    <dsp:sp modelId="{311022C8-A90C-416F-9CF8-E0EEDB40B419}">
      <dsp:nvSpPr>
        <dsp:cNvPr id="0" name=""/>
        <dsp:cNvSpPr/>
      </dsp:nvSpPr>
      <dsp:spPr>
        <a:xfrm>
          <a:off x="0" y="2079491"/>
          <a:ext cx="11055313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Electricity Load in Smart Grids</a:t>
          </a:r>
          <a:endParaRPr lang="en-US" sz="2400" kern="1200" dirty="0"/>
        </a:p>
      </dsp:txBody>
      <dsp:txXfrm>
        <a:off x="28100" y="2107591"/>
        <a:ext cx="10999113" cy="519439"/>
      </dsp:txXfrm>
    </dsp:sp>
    <dsp:sp modelId="{2E962C55-0E90-4A4D-B05D-F049396740B5}">
      <dsp:nvSpPr>
        <dsp:cNvPr id="0" name=""/>
        <dsp:cNvSpPr/>
      </dsp:nvSpPr>
      <dsp:spPr>
        <a:xfrm>
          <a:off x="0" y="2724251"/>
          <a:ext cx="11055313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Traffic in Telecom and Transportation Networks</a:t>
          </a:r>
          <a:endParaRPr lang="en-US" sz="2400" kern="1200" dirty="0"/>
        </a:p>
      </dsp:txBody>
      <dsp:txXfrm>
        <a:off x="28100" y="2752351"/>
        <a:ext cx="10999113" cy="519439"/>
      </dsp:txXfrm>
    </dsp:sp>
    <dsp:sp modelId="{1D2F9AA3-374B-47F6-9BEA-ADB4AAC6A21B}">
      <dsp:nvSpPr>
        <dsp:cNvPr id="0" name=""/>
        <dsp:cNvSpPr/>
      </dsp:nvSpPr>
      <dsp:spPr>
        <a:xfrm>
          <a:off x="0" y="3369011"/>
          <a:ext cx="11055313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Stock Prices and Other Market Indices</a:t>
          </a:r>
          <a:endParaRPr lang="en-US" sz="2400" kern="1200" dirty="0"/>
        </a:p>
      </dsp:txBody>
      <dsp:txXfrm>
        <a:off x="28100" y="3397111"/>
        <a:ext cx="10999113" cy="519439"/>
      </dsp:txXfrm>
    </dsp:sp>
    <dsp:sp modelId="{ED8BE877-0678-4566-B8B6-4ECDEFB86295}">
      <dsp:nvSpPr>
        <dsp:cNvPr id="0" name=""/>
        <dsp:cNvSpPr/>
      </dsp:nvSpPr>
      <dsp:spPr>
        <a:xfrm>
          <a:off x="0" y="4013771"/>
          <a:ext cx="11055313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EEG, ECG</a:t>
          </a:r>
          <a:endParaRPr lang="en-US" sz="2400" kern="1200" dirty="0"/>
        </a:p>
      </dsp:txBody>
      <dsp:txXfrm>
        <a:off x="28100" y="4041871"/>
        <a:ext cx="10999113" cy="519439"/>
      </dsp:txXfrm>
    </dsp:sp>
    <dsp:sp modelId="{FE71299E-DA53-49E5-8FA3-0F69BFB77BB3}">
      <dsp:nvSpPr>
        <dsp:cNvPr id="0" name=""/>
        <dsp:cNvSpPr/>
      </dsp:nvSpPr>
      <dsp:spPr>
        <a:xfrm>
          <a:off x="0" y="4658531"/>
          <a:ext cx="11055313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Temperature and Other Weather Signals</a:t>
          </a:r>
          <a:endParaRPr lang="en-US" sz="2400" kern="1200" dirty="0"/>
        </a:p>
      </dsp:txBody>
      <dsp:txXfrm>
        <a:off x="28100" y="4686631"/>
        <a:ext cx="10999113" cy="51943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46BA1-580F-4442-9CCA-6E8002A8A165}">
      <dsp:nvSpPr>
        <dsp:cNvPr id="0" name=""/>
        <dsp:cNvSpPr/>
      </dsp:nvSpPr>
      <dsp:spPr>
        <a:xfrm>
          <a:off x="0" y="214983"/>
          <a:ext cx="8657452" cy="13525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In the real world, each process is an outcome of </a:t>
          </a:r>
          <a:endParaRPr lang="en-US" sz="3400" kern="1200" dirty="0"/>
        </a:p>
      </dsp:txBody>
      <dsp:txXfrm>
        <a:off x="66025" y="281008"/>
        <a:ext cx="8525402" cy="1220470"/>
      </dsp:txXfrm>
    </dsp:sp>
    <dsp:sp modelId="{D008B3D1-8D3D-8B41-A2D2-1AD5CA0C9BF2}">
      <dsp:nvSpPr>
        <dsp:cNvPr id="0" name=""/>
        <dsp:cNvSpPr/>
      </dsp:nvSpPr>
      <dsp:spPr>
        <a:xfrm>
          <a:off x="0" y="1567503"/>
          <a:ext cx="8657452" cy="1302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874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A (non)linear combination of relationships between multiple processes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With mutual delays and shock events</a:t>
          </a:r>
        </a:p>
      </dsp:txBody>
      <dsp:txXfrm>
        <a:off x="0" y="1567503"/>
        <a:ext cx="8657452" cy="1302029"/>
      </dsp:txXfrm>
    </dsp:sp>
    <dsp:sp modelId="{65C8D46A-5813-5140-89B5-0FABA3C238F7}">
      <dsp:nvSpPr>
        <dsp:cNvPr id="0" name=""/>
        <dsp:cNvSpPr/>
      </dsp:nvSpPr>
      <dsp:spPr>
        <a:xfrm>
          <a:off x="0" y="2869533"/>
          <a:ext cx="8657452" cy="13525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Non-Stationarity in a single time series may be simply a cointegration of multiple time series</a:t>
          </a:r>
        </a:p>
      </dsp:txBody>
      <dsp:txXfrm>
        <a:off x="66025" y="2935558"/>
        <a:ext cx="8525402" cy="1220470"/>
      </dsp:txXfrm>
    </dsp:sp>
    <dsp:sp modelId="{C7BA97C2-A459-494A-A149-06422D07D727}">
      <dsp:nvSpPr>
        <dsp:cNvPr id="0" name=""/>
        <dsp:cNvSpPr/>
      </dsp:nvSpPr>
      <dsp:spPr>
        <a:xfrm>
          <a:off x="0" y="4222053"/>
          <a:ext cx="8657452" cy="1302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874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Nobel Prize awarded to Clive Granger in 2003 for this insight in econometrics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Well-known in statistics for many years</a:t>
          </a:r>
        </a:p>
      </dsp:txBody>
      <dsp:txXfrm>
        <a:off x="0" y="4222053"/>
        <a:ext cx="8657452" cy="13020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AB33C-3C0D-3C48-9FE5-7E3366B0CFA5}">
      <dsp:nvSpPr>
        <dsp:cNvPr id="0" name=""/>
        <dsp:cNvSpPr/>
      </dsp:nvSpPr>
      <dsp:spPr>
        <a:xfrm>
          <a:off x="0" y="340083"/>
          <a:ext cx="11159342" cy="129285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Works Well for One-Two Levels, I(1)/I(2)</a:t>
          </a:r>
          <a:endParaRPr lang="en-US" sz="3200" kern="1200" dirty="0"/>
        </a:p>
      </dsp:txBody>
      <dsp:txXfrm>
        <a:off x="63112" y="403195"/>
        <a:ext cx="11033118" cy="1166626"/>
      </dsp:txXfrm>
    </dsp:sp>
    <dsp:sp modelId="{2CF8B14A-423D-BC4A-8757-0B2E6ED6B82A}">
      <dsp:nvSpPr>
        <dsp:cNvPr id="0" name=""/>
        <dsp:cNvSpPr/>
      </dsp:nvSpPr>
      <dsp:spPr>
        <a:xfrm>
          <a:off x="0" y="1632933"/>
          <a:ext cx="11159342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309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800" kern="1200" dirty="0"/>
            <a:t>After Second Level, Risk of Chaotic </a:t>
          </a:r>
          <a:r>
            <a:rPr lang="en-IN" sz="2800" kern="1200" dirty="0" err="1"/>
            <a:t>Behavior</a:t>
          </a:r>
          <a:endParaRPr lang="en-IN" sz="2800" kern="1200" dirty="0"/>
        </a:p>
      </dsp:txBody>
      <dsp:txXfrm>
        <a:off x="0" y="1632933"/>
        <a:ext cx="11159342" cy="1076400"/>
      </dsp:txXfrm>
    </dsp:sp>
    <dsp:sp modelId="{2EFF61E2-DD0C-1E4B-9927-C9D0769B0A17}">
      <dsp:nvSpPr>
        <dsp:cNvPr id="0" name=""/>
        <dsp:cNvSpPr/>
      </dsp:nvSpPr>
      <dsp:spPr>
        <a:xfrm>
          <a:off x="0" y="2709333"/>
          <a:ext cx="11159342" cy="129285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Apparent Non-Stationarity Could Be Due to Contributing Variables </a:t>
          </a:r>
        </a:p>
      </dsp:txBody>
      <dsp:txXfrm>
        <a:off x="63112" y="2772445"/>
        <a:ext cx="11033118" cy="1166626"/>
      </dsp:txXfrm>
    </dsp:sp>
    <dsp:sp modelId="{368ED6EF-8F8B-1D43-929C-5E94892391BE}">
      <dsp:nvSpPr>
        <dsp:cNvPr id="0" name=""/>
        <dsp:cNvSpPr/>
      </dsp:nvSpPr>
      <dsp:spPr>
        <a:xfrm>
          <a:off x="0" y="4002183"/>
          <a:ext cx="11159342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309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800" kern="1200" dirty="0"/>
            <a:t>There May Be a Cointegration With Causative Variables That Removes Non-Stationarity</a:t>
          </a:r>
        </a:p>
      </dsp:txBody>
      <dsp:txXfrm>
        <a:off x="0" y="4002183"/>
        <a:ext cx="11159342" cy="10764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2E530-F789-4840-B26B-DDF66BB4A805}">
      <dsp:nvSpPr>
        <dsp:cNvPr id="0" name=""/>
        <dsp:cNvSpPr/>
      </dsp:nvSpPr>
      <dsp:spPr>
        <a:xfrm>
          <a:off x="0" y="22381"/>
          <a:ext cx="7895106" cy="10740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Two cointegrated time series follow the same long-run path</a:t>
          </a:r>
          <a:endParaRPr lang="en-US" sz="2700" kern="1200"/>
        </a:p>
      </dsp:txBody>
      <dsp:txXfrm>
        <a:off x="52431" y="74812"/>
        <a:ext cx="7790244" cy="969198"/>
      </dsp:txXfrm>
    </dsp:sp>
    <dsp:sp modelId="{44765E58-BA0E-1140-AD22-0BF52DC071A6}">
      <dsp:nvSpPr>
        <dsp:cNvPr id="0" name=""/>
        <dsp:cNvSpPr/>
      </dsp:nvSpPr>
      <dsp:spPr>
        <a:xfrm>
          <a:off x="0" y="1174202"/>
          <a:ext cx="7895106" cy="1074060"/>
        </a:xfrm>
        <a:prstGeom prst="round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noFill/>
            </a:rPr>
            <a:t> </a:t>
          </a:r>
        </a:p>
      </dsp:txBody>
      <dsp:txXfrm>
        <a:off x="52431" y="1226633"/>
        <a:ext cx="7790244" cy="969198"/>
      </dsp:txXfrm>
    </dsp:sp>
    <dsp:sp modelId="{E9F3DC32-0977-3D45-985C-3A9A0FFADB90}">
      <dsp:nvSpPr>
        <dsp:cNvPr id="0" name=""/>
        <dsp:cNvSpPr/>
      </dsp:nvSpPr>
      <dsp:spPr>
        <a:xfrm>
          <a:off x="0" y="2326022"/>
          <a:ext cx="7895106" cy="1074060"/>
        </a:xfrm>
        <a:prstGeom prst="round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noFill/>
            </a:rPr>
            <a:t> </a:t>
          </a:r>
        </a:p>
      </dsp:txBody>
      <dsp:txXfrm>
        <a:off x="52431" y="2378453"/>
        <a:ext cx="7790244" cy="969198"/>
      </dsp:txXfrm>
    </dsp:sp>
    <dsp:sp modelId="{F3EA5645-0B22-AD41-8A76-1D6C4F22140A}">
      <dsp:nvSpPr>
        <dsp:cNvPr id="0" name=""/>
        <dsp:cNvSpPr/>
      </dsp:nvSpPr>
      <dsp:spPr>
        <a:xfrm>
          <a:off x="0" y="3477842"/>
          <a:ext cx="7895106" cy="10740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All linear combinations of </a:t>
          </a:r>
          <a:r>
            <a:rPr lang="el-GR" sz="2700" kern="1200" dirty="0"/>
            <a:t>β</a:t>
          </a:r>
          <a:r>
            <a:rPr lang="en-GB" sz="2700" kern="1200" dirty="0"/>
            <a:t> are also co-integrating vectors</a:t>
          </a:r>
        </a:p>
      </dsp:txBody>
      <dsp:txXfrm>
        <a:off x="52431" y="3530273"/>
        <a:ext cx="7790244" cy="969198"/>
      </dsp:txXfrm>
    </dsp:sp>
    <dsp:sp modelId="{3A90888C-5E8F-2148-89E1-150457D86DED}">
      <dsp:nvSpPr>
        <dsp:cNvPr id="0" name=""/>
        <dsp:cNvSpPr/>
      </dsp:nvSpPr>
      <dsp:spPr>
        <a:xfrm>
          <a:off x="0" y="4629661"/>
          <a:ext cx="7895106" cy="10740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Multiplying </a:t>
          </a:r>
          <a:r>
            <a:rPr lang="el-GR" sz="2700" kern="1200" dirty="0"/>
            <a:t>β</a:t>
          </a:r>
          <a:r>
            <a:rPr lang="en-GB" sz="2700" kern="1200" dirty="0"/>
            <a:t> with any non-zero constant is also cointegration vector</a:t>
          </a:r>
        </a:p>
      </dsp:txBody>
      <dsp:txXfrm>
        <a:off x="52431" y="4682092"/>
        <a:ext cx="7790244" cy="96919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DAB0B-B86C-0745-9ED6-16C81D38D43C}">
      <dsp:nvSpPr>
        <dsp:cNvPr id="0" name=""/>
        <dsp:cNvSpPr/>
      </dsp:nvSpPr>
      <dsp:spPr>
        <a:xfrm>
          <a:off x="0" y="304327"/>
          <a:ext cx="11578728" cy="129285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Give an example of a real world process that affects other things, but is not affected by anything else</a:t>
          </a:r>
        </a:p>
      </dsp:txBody>
      <dsp:txXfrm>
        <a:off x="63112" y="367439"/>
        <a:ext cx="11452504" cy="1166626"/>
      </dsp:txXfrm>
    </dsp:sp>
    <dsp:sp modelId="{555307B8-8115-E24C-A092-72CA40FCD46C}">
      <dsp:nvSpPr>
        <dsp:cNvPr id="0" name=""/>
        <dsp:cNvSpPr/>
      </dsp:nvSpPr>
      <dsp:spPr>
        <a:xfrm>
          <a:off x="0" y="1597177"/>
          <a:ext cx="11578728" cy="1480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62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This is one of the assumptions of a univariate time series model - this process is affected only by its own past states.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Only true for accumulative processes, when we are not modeling what produces the accumulating quantity, and are not looking to directly influence it.</a:t>
          </a:r>
        </a:p>
      </dsp:txBody>
      <dsp:txXfrm>
        <a:off x="0" y="1597177"/>
        <a:ext cx="11578728" cy="1480049"/>
      </dsp:txXfrm>
    </dsp:sp>
    <dsp:sp modelId="{2CF15816-F8B9-9246-A81E-2F2D234E3230}">
      <dsp:nvSpPr>
        <dsp:cNvPr id="0" name=""/>
        <dsp:cNvSpPr/>
      </dsp:nvSpPr>
      <dsp:spPr>
        <a:xfrm>
          <a:off x="0" y="3077227"/>
          <a:ext cx="11578728" cy="129285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There is Nothing in an Enterprise that Works on Its Own</a:t>
          </a:r>
          <a:endParaRPr lang="en-US" sz="3200" kern="1200" dirty="0"/>
        </a:p>
      </dsp:txBody>
      <dsp:txXfrm>
        <a:off x="63112" y="3140339"/>
        <a:ext cx="11452504" cy="1166626"/>
      </dsp:txXfrm>
    </dsp:sp>
    <dsp:sp modelId="{F3D3C8AC-D577-4B4A-9353-E5C3C6EC48B5}">
      <dsp:nvSpPr>
        <dsp:cNvPr id="0" name=""/>
        <dsp:cNvSpPr/>
      </dsp:nvSpPr>
      <dsp:spPr>
        <a:xfrm>
          <a:off x="0" y="4370077"/>
          <a:ext cx="11578728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62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dirty="0"/>
            <a:t>Imagine Sales Not Being Dependent on Demand or Supply or Marketing or Production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dirty="0"/>
            <a:t>In Real World, There are Real Relationships Between Processes</a:t>
          </a:r>
        </a:p>
      </dsp:txBody>
      <dsp:txXfrm>
        <a:off x="0" y="4370077"/>
        <a:ext cx="11578728" cy="10764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D7A2C-A90E-DD4A-9BBE-1144263D2F8B}">
      <dsp:nvSpPr>
        <dsp:cNvPr id="0" name=""/>
        <dsp:cNvSpPr/>
      </dsp:nvSpPr>
      <dsp:spPr>
        <a:xfrm>
          <a:off x="0" y="69075"/>
          <a:ext cx="11239500" cy="1049343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Georgia"/>
            <a:buNone/>
          </a:pPr>
          <a:r>
            <a:rPr lang="en-US" sz="2800" kern="1200" spc="-20">
              <a:latin typeface="Georgia"/>
              <a:cs typeface="Georgia"/>
            </a:rPr>
            <a:t>A</a:t>
          </a:r>
          <a:r>
            <a:rPr lang="en-US" sz="2800" kern="1200" spc="-7">
              <a:latin typeface="Georgia"/>
              <a:cs typeface="Georgia"/>
            </a:rPr>
            <a:t> </a:t>
          </a:r>
          <a:r>
            <a:rPr lang="en-US" sz="2800" kern="1200">
              <a:latin typeface="Georgia"/>
              <a:cs typeface="Georgia"/>
            </a:rPr>
            <a:t>s</a:t>
          </a:r>
          <a:r>
            <a:rPr lang="en-US" sz="2800" kern="1200" spc="7">
              <a:latin typeface="Georgia"/>
              <a:cs typeface="Georgia"/>
            </a:rPr>
            <a:t>y</a:t>
          </a:r>
          <a:r>
            <a:rPr lang="en-US" sz="2800" kern="1200">
              <a:latin typeface="Georgia"/>
              <a:cs typeface="Georgia"/>
            </a:rPr>
            <a:t>s</a:t>
          </a:r>
          <a:r>
            <a:rPr lang="en-US" sz="2800" kern="1200" spc="-7">
              <a:latin typeface="Georgia"/>
              <a:cs typeface="Georgia"/>
            </a:rPr>
            <a:t>t</a:t>
          </a:r>
          <a:r>
            <a:rPr lang="en-US" sz="2800" kern="1200">
              <a:latin typeface="Georgia"/>
              <a:cs typeface="Georgia"/>
            </a:rPr>
            <a:t>em</a:t>
          </a:r>
          <a:r>
            <a:rPr lang="en-US" sz="2800" kern="1200" spc="-13">
              <a:latin typeface="Georgia"/>
              <a:cs typeface="Georgia"/>
            </a:rPr>
            <a:t> </a:t>
          </a:r>
          <a:r>
            <a:rPr lang="en-US" sz="2800" kern="1200" spc="7">
              <a:latin typeface="Georgia"/>
              <a:cs typeface="Georgia"/>
            </a:rPr>
            <a:t>o</a:t>
          </a:r>
          <a:r>
            <a:rPr lang="en-US" sz="2800" kern="1200">
              <a:latin typeface="Georgia"/>
              <a:cs typeface="Georgia"/>
            </a:rPr>
            <a:t>f</a:t>
          </a:r>
          <a:r>
            <a:rPr lang="en-US" sz="2800" kern="1200" spc="-13">
              <a:latin typeface="Georgia"/>
              <a:cs typeface="Georgia"/>
            </a:rPr>
            <a:t> </a:t>
          </a:r>
          <a:r>
            <a:rPr lang="en-US" sz="2800" kern="1200">
              <a:latin typeface="Georgia"/>
              <a:cs typeface="Georgia"/>
            </a:rPr>
            <a:t>l</a:t>
          </a:r>
          <a:r>
            <a:rPr lang="en-US" sz="2800" kern="1200" spc="-20">
              <a:latin typeface="Georgia"/>
              <a:cs typeface="Georgia"/>
            </a:rPr>
            <a:t>i</a:t>
          </a:r>
          <a:r>
            <a:rPr lang="en-US" sz="2800" kern="1200" spc="-33">
              <a:latin typeface="Georgia"/>
              <a:cs typeface="Georgia"/>
            </a:rPr>
            <a:t>n</a:t>
          </a:r>
          <a:r>
            <a:rPr lang="en-US" sz="2800" kern="1200" spc="-20">
              <a:latin typeface="Georgia"/>
              <a:cs typeface="Georgia"/>
            </a:rPr>
            <a:t>ear</a:t>
          </a:r>
          <a:r>
            <a:rPr lang="en-US" sz="2800" kern="1200" spc="-7">
              <a:latin typeface="Georgia"/>
              <a:cs typeface="Georgia"/>
            </a:rPr>
            <a:t> </a:t>
          </a:r>
          <a:r>
            <a:rPr lang="en-US" sz="2800" kern="1200" spc="-20">
              <a:latin typeface="Georgia"/>
              <a:cs typeface="Georgia"/>
            </a:rPr>
            <a:t>e</a:t>
          </a:r>
          <a:r>
            <a:rPr lang="en-US" sz="2800" kern="1200" spc="-33">
              <a:latin typeface="Georgia"/>
              <a:cs typeface="Georgia"/>
            </a:rPr>
            <a:t>q</a:t>
          </a:r>
          <a:r>
            <a:rPr lang="en-US" sz="2800" kern="1200" spc="-7">
              <a:latin typeface="Georgia"/>
              <a:cs typeface="Georgia"/>
            </a:rPr>
            <a:t>u</a:t>
          </a:r>
          <a:r>
            <a:rPr lang="en-US" sz="2800" kern="1200">
              <a:latin typeface="Georgia"/>
              <a:cs typeface="Georgia"/>
            </a:rPr>
            <a:t>a</a:t>
          </a:r>
          <a:r>
            <a:rPr lang="en-US" sz="2800" kern="1200" spc="-7">
              <a:latin typeface="Georgia"/>
              <a:cs typeface="Georgia"/>
            </a:rPr>
            <a:t>t</a:t>
          </a:r>
          <a:r>
            <a:rPr lang="en-US" sz="2800" kern="1200" spc="-20">
              <a:latin typeface="Georgia"/>
              <a:cs typeface="Georgia"/>
            </a:rPr>
            <a:t>i</a:t>
          </a:r>
          <a:r>
            <a:rPr lang="en-US" sz="2800" kern="1200" spc="7">
              <a:latin typeface="Georgia"/>
              <a:cs typeface="Georgia"/>
            </a:rPr>
            <a:t>o</a:t>
          </a:r>
          <a:r>
            <a:rPr lang="en-US" sz="2800" kern="1200" spc="-33">
              <a:latin typeface="Georgia"/>
              <a:cs typeface="Georgia"/>
            </a:rPr>
            <a:t>n</a:t>
          </a:r>
          <a:r>
            <a:rPr lang="en-US" sz="2800" kern="1200">
              <a:latin typeface="Georgia"/>
              <a:cs typeface="Georgia"/>
            </a:rPr>
            <a:t>s</a:t>
          </a:r>
          <a:r>
            <a:rPr lang="en-US" sz="2800" kern="1200" spc="-7">
              <a:latin typeface="Georgia"/>
              <a:cs typeface="Georgia"/>
            </a:rPr>
            <a:t> </a:t>
          </a:r>
          <a:r>
            <a:rPr lang="en-US" sz="2800" kern="1200" spc="7">
              <a:latin typeface="Georgia"/>
              <a:cs typeface="Georgia"/>
            </a:rPr>
            <a:t>o</a:t>
          </a:r>
          <a:r>
            <a:rPr lang="en-US" sz="2800" kern="1200">
              <a:latin typeface="Georgia"/>
              <a:cs typeface="Georgia"/>
            </a:rPr>
            <a:t>f</a:t>
          </a:r>
          <a:r>
            <a:rPr lang="en-US" sz="2800" kern="1200" spc="-13">
              <a:latin typeface="Georgia"/>
              <a:cs typeface="Georgia"/>
            </a:rPr>
            <a:t> </a:t>
          </a:r>
          <a:r>
            <a:rPr lang="en-US" sz="2800" kern="1200" spc="-7">
              <a:latin typeface="Georgia"/>
              <a:cs typeface="Georgia"/>
            </a:rPr>
            <a:t>t</a:t>
          </a:r>
          <a:r>
            <a:rPr lang="en-US" sz="2800" kern="1200">
              <a:latin typeface="Georgia"/>
              <a:cs typeface="Georgia"/>
            </a:rPr>
            <a:t>he</a:t>
          </a:r>
          <a:r>
            <a:rPr lang="en-US" sz="2800" kern="1200" spc="-7">
              <a:latin typeface="Georgia"/>
              <a:cs typeface="Georgia"/>
            </a:rPr>
            <a:t> </a:t>
          </a:r>
          <a:r>
            <a:rPr lang="en-US" sz="2800" kern="1200">
              <a:latin typeface="Georgia"/>
              <a:cs typeface="Georgia"/>
            </a:rPr>
            <a:t>K</a:t>
          </a:r>
          <a:r>
            <a:rPr lang="en-US" sz="2800" kern="1200" spc="-13">
              <a:latin typeface="Georgia"/>
              <a:cs typeface="Georgia"/>
            </a:rPr>
            <a:t> </a:t>
          </a:r>
          <a:r>
            <a:rPr lang="en-US" sz="2800" kern="1200">
              <a:latin typeface="Georgia"/>
              <a:cs typeface="Georgia"/>
            </a:rPr>
            <a:t>ser</a:t>
          </a:r>
          <a:r>
            <a:rPr lang="en-US" sz="2800" kern="1200" spc="-7">
              <a:latin typeface="Georgia"/>
              <a:cs typeface="Georgia"/>
            </a:rPr>
            <a:t>i</a:t>
          </a:r>
          <a:r>
            <a:rPr lang="en-US" sz="2800" kern="1200">
              <a:latin typeface="Georgia"/>
              <a:cs typeface="Georgia"/>
            </a:rPr>
            <a:t>es</a:t>
          </a:r>
          <a:r>
            <a:rPr lang="en-US" sz="2800" kern="1200" spc="-13">
              <a:latin typeface="Georgia"/>
              <a:cs typeface="Georgia"/>
            </a:rPr>
            <a:t> </a:t>
          </a:r>
          <a:r>
            <a:rPr lang="en-US" sz="2800" kern="1200" spc="7">
              <a:latin typeface="Georgia"/>
              <a:cs typeface="Georgia"/>
            </a:rPr>
            <a:t>b</a:t>
          </a:r>
          <a:r>
            <a:rPr lang="en-US" sz="2800" kern="1200">
              <a:latin typeface="Georgia"/>
              <a:cs typeface="Georgia"/>
            </a:rPr>
            <a:t>e</a:t>
          </a:r>
          <a:r>
            <a:rPr lang="en-US" sz="2800" kern="1200" spc="-13">
              <a:latin typeface="Georgia"/>
              <a:cs typeface="Georgia"/>
            </a:rPr>
            <a:t>i</a:t>
          </a:r>
          <a:r>
            <a:rPr lang="en-US" sz="2800" kern="1200" spc="-33">
              <a:latin typeface="Georgia"/>
              <a:cs typeface="Georgia"/>
            </a:rPr>
            <a:t>n</a:t>
          </a:r>
          <a:r>
            <a:rPr lang="en-US" sz="2800" kern="1200">
              <a:latin typeface="Georgia"/>
              <a:cs typeface="Georgia"/>
            </a:rPr>
            <a:t>g </a:t>
          </a:r>
          <a:r>
            <a:rPr lang="en-US" sz="2800" kern="1200" spc="-40">
              <a:latin typeface="Georgia"/>
              <a:cs typeface="Georgia"/>
            </a:rPr>
            <a:t>m</a:t>
          </a:r>
          <a:r>
            <a:rPr lang="en-US" sz="2800" kern="1200" spc="-13">
              <a:latin typeface="Georgia"/>
              <a:cs typeface="Georgia"/>
            </a:rPr>
            <a:t>o</a:t>
          </a:r>
          <a:r>
            <a:rPr lang="en-US" sz="2800" kern="1200" spc="-7">
              <a:latin typeface="Georgia"/>
              <a:cs typeface="Georgia"/>
            </a:rPr>
            <a:t>d</a:t>
          </a:r>
          <a:r>
            <a:rPr lang="en-US" sz="2800" kern="1200">
              <a:latin typeface="Georgia"/>
              <a:cs typeface="Georgia"/>
            </a:rPr>
            <a:t>eled</a:t>
          </a:r>
          <a:endParaRPr lang="en-US" sz="2800" kern="1200"/>
        </a:p>
      </dsp:txBody>
      <dsp:txXfrm>
        <a:off x="51225" y="120300"/>
        <a:ext cx="11137050" cy="946893"/>
      </dsp:txXfrm>
    </dsp:sp>
    <dsp:sp modelId="{74467EA1-39CE-1848-BBB0-D8F2D98C1EC6}">
      <dsp:nvSpPr>
        <dsp:cNvPr id="0" name=""/>
        <dsp:cNvSpPr/>
      </dsp:nvSpPr>
      <dsp:spPr>
        <a:xfrm>
          <a:off x="0" y="1199059"/>
          <a:ext cx="11239500" cy="1049343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spc="-13">
              <a:latin typeface="Georgia"/>
              <a:cs typeface="Georgia"/>
            </a:rPr>
            <a:t>O</a:t>
          </a:r>
          <a:r>
            <a:rPr lang="en-US" sz="2800" kern="1200" spc="-33">
              <a:latin typeface="Georgia"/>
              <a:cs typeface="Georgia"/>
            </a:rPr>
            <a:t>n</a:t>
          </a:r>
          <a:r>
            <a:rPr lang="en-US" sz="2800" kern="1200">
              <a:latin typeface="Georgia"/>
              <a:cs typeface="Georgia"/>
            </a:rPr>
            <a:t>ly </a:t>
          </a:r>
          <a:r>
            <a:rPr lang="en-US" sz="2800" kern="1200" spc="-20">
              <a:latin typeface="Georgia"/>
              <a:cs typeface="Georgia"/>
            </a:rPr>
            <a:t>appli</a:t>
          </a:r>
          <a:r>
            <a:rPr lang="en-US" sz="2800" kern="1200">
              <a:latin typeface="Georgia"/>
              <a:cs typeface="Georgia"/>
            </a:rPr>
            <a:t>es</a:t>
          </a:r>
          <a:r>
            <a:rPr lang="en-US" sz="2800" kern="1200" spc="-7">
              <a:latin typeface="Georgia"/>
              <a:cs typeface="Georgia"/>
            </a:rPr>
            <a:t> t</a:t>
          </a:r>
          <a:r>
            <a:rPr lang="en-US" sz="2800" kern="1200">
              <a:latin typeface="Georgia"/>
              <a:cs typeface="Georgia"/>
            </a:rPr>
            <a:t>o s</a:t>
          </a:r>
          <a:r>
            <a:rPr lang="en-US" sz="2800" kern="1200" spc="-7">
              <a:latin typeface="Georgia"/>
              <a:cs typeface="Georgia"/>
            </a:rPr>
            <a:t>t</a:t>
          </a:r>
          <a:r>
            <a:rPr lang="en-US" sz="2800" kern="1200" spc="-20">
              <a:latin typeface="Georgia"/>
              <a:cs typeface="Georgia"/>
            </a:rPr>
            <a:t>a</a:t>
          </a:r>
          <a:r>
            <a:rPr lang="en-US" sz="2800" kern="1200" spc="-7">
              <a:latin typeface="Georgia"/>
              <a:cs typeface="Georgia"/>
            </a:rPr>
            <a:t>t</a:t>
          </a:r>
          <a:r>
            <a:rPr lang="en-US" sz="2800" kern="1200" spc="-20">
              <a:latin typeface="Georgia"/>
              <a:cs typeface="Georgia"/>
            </a:rPr>
            <a:t>i</a:t>
          </a:r>
          <a:r>
            <a:rPr lang="en-US" sz="2800" kern="1200" spc="-13">
              <a:latin typeface="Georgia"/>
              <a:cs typeface="Georgia"/>
            </a:rPr>
            <a:t>o</a:t>
          </a:r>
          <a:r>
            <a:rPr lang="en-US" sz="2800" kern="1200" spc="-33">
              <a:latin typeface="Georgia"/>
              <a:cs typeface="Georgia"/>
            </a:rPr>
            <a:t>n</a:t>
          </a:r>
          <a:r>
            <a:rPr lang="en-US" sz="2800" kern="1200" spc="-20">
              <a:latin typeface="Georgia"/>
              <a:cs typeface="Georgia"/>
            </a:rPr>
            <a:t>ary se</a:t>
          </a:r>
          <a:r>
            <a:rPr lang="en-US" sz="2800" kern="1200" spc="-13">
              <a:latin typeface="Georgia"/>
              <a:cs typeface="Georgia"/>
            </a:rPr>
            <a:t>r</a:t>
          </a:r>
          <a:r>
            <a:rPr lang="en-US" sz="2800" kern="1200" spc="-20">
              <a:latin typeface="Georgia"/>
              <a:cs typeface="Georgia"/>
            </a:rPr>
            <a:t>i</a:t>
          </a:r>
          <a:r>
            <a:rPr lang="en-US" sz="2800" kern="1200">
              <a:latin typeface="Georgia"/>
              <a:cs typeface="Georgia"/>
            </a:rPr>
            <a:t>es</a:t>
          </a:r>
          <a:endParaRPr lang="en-US" sz="2800" kern="1200" dirty="0">
            <a:latin typeface="Georgia"/>
            <a:cs typeface="Georgia"/>
          </a:endParaRPr>
        </a:p>
      </dsp:txBody>
      <dsp:txXfrm>
        <a:off x="51225" y="1250284"/>
        <a:ext cx="11137050" cy="946893"/>
      </dsp:txXfrm>
    </dsp:sp>
    <dsp:sp modelId="{C8AE70D7-FAC0-0046-8BA5-C53D421976F3}">
      <dsp:nvSpPr>
        <dsp:cNvPr id="0" name=""/>
        <dsp:cNvSpPr/>
      </dsp:nvSpPr>
      <dsp:spPr>
        <a:xfrm>
          <a:off x="0" y="2329043"/>
          <a:ext cx="11239500" cy="1049343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spc="-33" dirty="0">
              <a:latin typeface="Georgia"/>
              <a:cs typeface="Georgia"/>
            </a:rPr>
            <a:t>N</a:t>
          </a:r>
          <a:r>
            <a:rPr lang="en-US" sz="2800" kern="1200" spc="-13" dirty="0">
              <a:latin typeface="Georgia"/>
              <a:cs typeface="Georgia"/>
            </a:rPr>
            <a:t>o</a:t>
          </a:r>
          <a:r>
            <a:rPr lang="en-US" sz="2800" kern="1200" spc="-27" dirty="0">
              <a:latin typeface="Georgia"/>
              <a:cs typeface="Georgia"/>
            </a:rPr>
            <a:t>n</a:t>
          </a:r>
          <a:r>
            <a:rPr lang="en-US" sz="2800" kern="1200" dirty="0">
              <a:latin typeface="Georgia"/>
              <a:cs typeface="Georgia"/>
            </a:rPr>
            <a:t>-s</a:t>
          </a:r>
          <a:r>
            <a:rPr lang="en-US" sz="2800" kern="1200" spc="-7" dirty="0">
              <a:latin typeface="Georgia"/>
              <a:cs typeface="Georgia"/>
            </a:rPr>
            <a:t>t</a:t>
          </a:r>
          <a:r>
            <a:rPr lang="en-US" sz="2800" kern="1200" spc="-20" dirty="0">
              <a:latin typeface="Georgia"/>
              <a:cs typeface="Georgia"/>
            </a:rPr>
            <a:t>a</a:t>
          </a:r>
          <a:r>
            <a:rPr lang="en-US" sz="2800" kern="1200" spc="-7" dirty="0">
              <a:latin typeface="Georgia"/>
              <a:cs typeface="Georgia"/>
            </a:rPr>
            <a:t>t</a:t>
          </a:r>
          <a:r>
            <a:rPr lang="en-US" sz="2800" kern="1200" spc="-20" dirty="0">
              <a:latin typeface="Georgia"/>
              <a:cs typeface="Georgia"/>
            </a:rPr>
            <a:t>i</a:t>
          </a:r>
          <a:r>
            <a:rPr lang="en-US" sz="2800" kern="1200" spc="7" dirty="0">
              <a:latin typeface="Georgia"/>
              <a:cs typeface="Georgia"/>
            </a:rPr>
            <a:t>o</a:t>
          </a:r>
          <a:r>
            <a:rPr lang="en-US" sz="2800" kern="1200" spc="-33" dirty="0">
              <a:latin typeface="Georgia"/>
              <a:cs typeface="Georgia"/>
            </a:rPr>
            <a:t>n</a:t>
          </a:r>
          <a:r>
            <a:rPr lang="en-US" sz="2800" kern="1200" spc="-20" dirty="0">
              <a:latin typeface="Georgia"/>
              <a:cs typeface="Georgia"/>
            </a:rPr>
            <a:t>ary se</a:t>
          </a:r>
          <a:r>
            <a:rPr lang="en-US" sz="2800" kern="1200" spc="-13" dirty="0">
              <a:latin typeface="Georgia"/>
              <a:cs typeface="Georgia"/>
            </a:rPr>
            <a:t>r</a:t>
          </a:r>
          <a:r>
            <a:rPr lang="en-US" sz="2800" kern="1200" spc="-20" dirty="0">
              <a:latin typeface="Georgia"/>
              <a:cs typeface="Georgia"/>
            </a:rPr>
            <a:t>i</a:t>
          </a:r>
          <a:r>
            <a:rPr lang="en-US" sz="2800" kern="1200" dirty="0">
              <a:latin typeface="Georgia"/>
              <a:cs typeface="Georgia"/>
            </a:rPr>
            <a:t>es</a:t>
          </a:r>
          <a:r>
            <a:rPr lang="en-US" sz="2800" kern="1200" spc="-7" dirty="0">
              <a:latin typeface="Georgia"/>
              <a:cs typeface="Georgia"/>
            </a:rPr>
            <a:t> c</a:t>
          </a:r>
          <a:r>
            <a:rPr lang="en-US" sz="2800" kern="1200" spc="-20" dirty="0">
              <a:latin typeface="Georgia"/>
              <a:cs typeface="Georgia"/>
            </a:rPr>
            <a:t>an </a:t>
          </a:r>
          <a:r>
            <a:rPr lang="en-US" sz="2800" kern="1200" spc="7" dirty="0">
              <a:latin typeface="Georgia"/>
              <a:cs typeface="Georgia"/>
            </a:rPr>
            <a:t>b</a:t>
          </a:r>
          <a:r>
            <a:rPr lang="en-US" sz="2800" kern="1200" dirty="0">
              <a:latin typeface="Georgia"/>
              <a:cs typeface="Georgia"/>
            </a:rPr>
            <a:t>e</a:t>
          </a:r>
          <a:r>
            <a:rPr lang="en-US" sz="2800" kern="1200" spc="-7" dirty="0">
              <a:latin typeface="Georgia"/>
              <a:cs typeface="Georgia"/>
            </a:rPr>
            <a:t> t</a:t>
          </a:r>
          <a:r>
            <a:rPr lang="en-US" sz="2800" kern="1200" spc="-20" dirty="0">
              <a:latin typeface="Georgia"/>
              <a:cs typeface="Georgia"/>
            </a:rPr>
            <a:t>ra</a:t>
          </a:r>
          <a:r>
            <a:rPr lang="en-US" sz="2800" kern="1200" spc="-33" dirty="0">
              <a:latin typeface="Georgia"/>
              <a:cs typeface="Georgia"/>
            </a:rPr>
            <a:t>n</a:t>
          </a:r>
          <a:r>
            <a:rPr lang="en-US" sz="2800" kern="1200" dirty="0">
              <a:latin typeface="Georgia"/>
              <a:cs typeface="Georgia"/>
            </a:rPr>
            <a:t>s</a:t>
          </a:r>
          <a:r>
            <a:rPr lang="en-US" sz="2800" kern="1200" spc="-7" dirty="0">
              <a:latin typeface="Georgia"/>
              <a:cs typeface="Georgia"/>
            </a:rPr>
            <a:t>f</a:t>
          </a:r>
          <a:r>
            <a:rPr lang="en-US" sz="2800" kern="1200" spc="7" dirty="0">
              <a:latin typeface="Georgia"/>
              <a:cs typeface="Georgia"/>
            </a:rPr>
            <a:t>o</a:t>
          </a:r>
          <a:r>
            <a:rPr lang="en-US" sz="2800" kern="1200" spc="-13" dirty="0">
              <a:latin typeface="Georgia"/>
              <a:cs typeface="Georgia"/>
            </a:rPr>
            <a:t>r</a:t>
          </a:r>
          <a:r>
            <a:rPr lang="en-US" sz="2800" kern="1200" spc="-40" dirty="0">
              <a:latin typeface="Georgia"/>
              <a:cs typeface="Georgia"/>
            </a:rPr>
            <a:t>m</a:t>
          </a:r>
          <a:r>
            <a:rPr lang="en-US" sz="2800" kern="1200" dirty="0">
              <a:latin typeface="Georgia"/>
              <a:cs typeface="Georgia"/>
            </a:rPr>
            <a:t>ed</a:t>
          </a:r>
          <a:r>
            <a:rPr lang="en-US" sz="2800" kern="1200" spc="-13" dirty="0">
              <a:latin typeface="Georgia"/>
              <a:cs typeface="Georgia"/>
            </a:rPr>
            <a:t> </a:t>
          </a:r>
          <a:r>
            <a:rPr lang="en-US" sz="2800" kern="1200" spc="-20" dirty="0">
              <a:latin typeface="Georgia"/>
              <a:cs typeface="Georgia"/>
            </a:rPr>
            <a:t>i</a:t>
          </a:r>
          <a:r>
            <a:rPr lang="en-US" sz="2800" kern="1200" spc="-33" dirty="0">
              <a:latin typeface="Georgia"/>
              <a:cs typeface="Georgia"/>
            </a:rPr>
            <a:t>n</a:t>
          </a:r>
          <a:r>
            <a:rPr lang="en-US" sz="2800" kern="1200" spc="-7" dirty="0">
              <a:latin typeface="Georgia"/>
              <a:cs typeface="Georgia"/>
            </a:rPr>
            <a:t>t</a:t>
          </a:r>
          <a:r>
            <a:rPr lang="en-US" sz="2800" kern="1200" dirty="0">
              <a:latin typeface="Georgia"/>
              <a:cs typeface="Georgia"/>
            </a:rPr>
            <a:t>o s</a:t>
          </a:r>
          <a:r>
            <a:rPr lang="en-US" sz="2800" kern="1200" spc="-7" dirty="0">
              <a:latin typeface="Georgia"/>
              <a:cs typeface="Georgia"/>
            </a:rPr>
            <a:t>t</a:t>
          </a:r>
          <a:r>
            <a:rPr lang="en-US" sz="2800" kern="1200" spc="-20" dirty="0">
              <a:latin typeface="Georgia"/>
              <a:cs typeface="Georgia"/>
            </a:rPr>
            <a:t>a</a:t>
          </a:r>
          <a:r>
            <a:rPr lang="en-US" sz="2800" kern="1200" spc="-7" dirty="0">
              <a:latin typeface="Georgia"/>
              <a:cs typeface="Georgia"/>
            </a:rPr>
            <a:t>t</a:t>
          </a:r>
          <a:r>
            <a:rPr lang="en-US" sz="2800" kern="1200" spc="-20" dirty="0">
              <a:latin typeface="Georgia"/>
              <a:cs typeface="Georgia"/>
            </a:rPr>
            <a:t>i</a:t>
          </a:r>
          <a:r>
            <a:rPr lang="en-US" sz="2800" kern="1200" spc="7" dirty="0">
              <a:latin typeface="Georgia"/>
              <a:cs typeface="Georgia"/>
            </a:rPr>
            <a:t>o</a:t>
          </a:r>
          <a:r>
            <a:rPr lang="en-US" sz="2800" kern="1200" spc="-33" dirty="0">
              <a:latin typeface="Georgia"/>
              <a:cs typeface="Georgia"/>
            </a:rPr>
            <a:t>n</a:t>
          </a:r>
          <a:r>
            <a:rPr lang="en-US" sz="2800" kern="1200" spc="-20" dirty="0">
              <a:latin typeface="Georgia"/>
              <a:cs typeface="Georgia"/>
            </a:rPr>
            <a:t>ary </a:t>
          </a:r>
          <a:r>
            <a:rPr lang="en-US" sz="2800" kern="1200" spc="7" dirty="0">
              <a:latin typeface="Georgia"/>
              <a:cs typeface="Georgia"/>
            </a:rPr>
            <a:t>o</a:t>
          </a:r>
          <a:r>
            <a:rPr lang="en-US" sz="2800" kern="1200" spc="-33" dirty="0">
              <a:latin typeface="Georgia"/>
              <a:cs typeface="Georgia"/>
            </a:rPr>
            <a:t>n</a:t>
          </a:r>
          <a:r>
            <a:rPr lang="en-US" sz="2800" kern="1200" dirty="0">
              <a:latin typeface="Georgia"/>
              <a:cs typeface="Georgia"/>
            </a:rPr>
            <a:t>es</a:t>
          </a:r>
          <a:r>
            <a:rPr lang="en-US" sz="2800" kern="1200" spc="-7" dirty="0">
              <a:latin typeface="Georgia"/>
              <a:cs typeface="Georgia"/>
            </a:rPr>
            <a:t> </a:t>
          </a:r>
          <a:r>
            <a:rPr lang="en-US" sz="2800" kern="1200" spc="-13" dirty="0">
              <a:latin typeface="Georgia"/>
              <a:cs typeface="Georgia"/>
            </a:rPr>
            <a:t>u</a:t>
          </a:r>
          <a:r>
            <a:rPr lang="en-US" sz="2800" kern="1200" dirty="0">
              <a:latin typeface="Georgia"/>
              <a:cs typeface="Georgia"/>
            </a:rPr>
            <a:t>s</a:t>
          </a:r>
          <a:r>
            <a:rPr lang="en-US" sz="2800" kern="1200" spc="-20" dirty="0">
              <a:latin typeface="Georgia"/>
              <a:cs typeface="Georgia"/>
            </a:rPr>
            <a:t>i</a:t>
          </a:r>
          <a:r>
            <a:rPr lang="en-US" sz="2800" kern="1200" spc="-33" dirty="0">
              <a:latin typeface="Georgia"/>
              <a:cs typeface="Georgia"/>
            </a:rPr>
            <a:t>n</a:t>
          </a:r>
          <a:r>
            <a:rPr lang="en-US" sz="2800" kern="1200" dirty="0">
              <a:latin typeface="Georgia"/>
              <a:cs typeface="Georgia"/>
            </a:rPr>
            <a:t>g</a:t>
          </a:r>
          <a:r>
            <a:rPr lang="en-US" sz="2800" kern="1200" spc="-7" dirty="0">
              <a:latin typeface="Georgia"/>
              <a:cs typeface="Georgia"/>
            </a:rPr>
            <a:t> d</a:t>
          </a:r>
          <a:r>
            <a:rPr lang="en-US" sz="2800" kern="1200" spc="-20" dirty="0">
              <a:latin typeface="Georgia"/>
              <a:cs typeface="Georgia"/>
            </a:rPr>
            <a:t>i</a:t>
          </a:r>
          <a:r>
            <a:rPr lang="en-US" sz="2800" kern="1200" spc="-13" dirty="0">
              <a:latin typeface="Georgia"/>
              <a:cs typeface="Georgia"/>
            </a:rPr>
            <a:t>ff</a:t>
          </a:r>
          <a:r>
            <a:rPr lang="en-US" sz="2800" kern="1200" dirty="0">
              <a:latin typeface="Georgia"/>
              <a:cs typeface="Georgia"/>
            </a:rPr>
            <a:t>e</a:t>
          </a:r>
          <a:r>
            <a:rPr lang="en-US" sz="2800" kern="1200" spc="-13" dirty="0">
              <a:latin typeface="Georgia"/>
              <a:cs typeface="Georgia"/>
            </a:rPr>
            <a:t>re</a:t>
          </a:r>
          <a:r>
            <a:rPr lang="en-US" sz="2800" kern="1200" spc="-33" dirty="0">
              <a:latin typeface="Georgia"/>
              <a:cs typeface="Georgia"/>
            </a:rPr>
            <a:t>n</a:t>
          </a:r>
          <a:r>
            <a:rPr lang="en-US" sz="2800" kern="1200" spc="-7" dirty="0">
              <a:latin typeface="Georgia"/>
              <a:cs typeface="Georgia"/>
            </a:rPr>
            <a:t>c</a:t>
          </a:r>
          <a:r>
            <a:rPr lang="en-US" sz="2800" kern="1200" spc="-20" dirty="0">
              <a:latin typeface="Georgia"/>
              <a:cs typeface="Georgia"/>
            </a:rPr>
            <a:t>i</a:t>
          </a:r>
          <a:r>
            <a:rPr lang="en-US" sz="2800" kern="1200" spc="-33" dirty="0">
              <a:latin typeface="Georgia"/>
              <a:cs typeface="Georgia"/>
            </a:rPr>
            <a:t>n</a:t>
          </a:r>
          <a:r>
            <a:rPr lang="en-US" sz="2800" kern="1200" dirty="0">
              <a:latin typeface="Georgia"/>
              <a:cs typeface="Georgia"/>
            </a:rPr>
            <a:t>g</a:t>
          </a:r>
          <a:endParaRPr lang="en-US" sz="2800" kern="1200" spc="-7" dirty="0">
            <a:latin typeface="Georgia"/>
            <a:cs typeface="Georgia"/>
          </a:endParaRPr>
        </a:p>
      </dsp:txBody>
      <dsp:txXfrm>
        <a:off x="51225" y="2380268"/>
        <a:ext cx="11137050" cy="946893"/>
      </dsp:txXfrm>
    </dsp:sp>
    <dsp:sp modelId="{A1844B77-AFF7-0D4D-A1D2-7DCE44FFA4DC}">
      <dsp:nvSpPr>
        <dsp:cNvPr id="0" name=""/>
        <dsp:cNvSpPr/>
      </dsp:nvSpPr>
      <dsp:spPr>
        <a:xfrm>
          <a:off x="0" y="3459027"/>
          <a:ext cx="11239500" cy="1049343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spc="-33" dirty="0">
              <a:latin typeface="Georgia"/>
              <a:cs typeface="Georgia"/>
            </a:rPr>
            <a:t>If </a:t>
          </a:r>
          <a:r>
            <a:rPr lang="en-US" sz="2800" kern="1200" spc="-7" dirty="0">
              <a:latin typeface="Georgia"/>
              <a:cs typeface="Georgia"/>
            </a:rPr>
            <a:t>t</a:t>
          </a:r>
          <a:r>
            <a:rPr lang="en-US" sz="2800" kern="1200" dirty="0">
              <a:latin typeface="Georgia"/>
              <a:cs typeface="Georgia"/>
            </a:rPr>
            <a:t>he multiple se</a:t>
          </a:r>
          <a:r>
            <a:rPr lang="en-US" sz="2800" kern="1200" spc="-13" dirty="0">
              <a:latin typeface="Georgia"/>
              <a:cs typeface="Georgia"/>
            </a:rPr>
            <a:t>r</a:t>
          </a:r>
          <a:r>
            <a:rPr lang="en-US" sz="2800" kern="1200" spc="-20" dirty="0">
              <a:latin typeface="Georgia"/>
              <a:cs typeface="Georgia"/>
            </a:rPr>
            <a:t>i</a:t>
          </a:r>
          <a:r>
            <a:rPr lang="en-US" sz="2800" kern="1200" dirty="0">
              <a:latin typeface="Georgia"/>
              <a:cs typeface="Georgia"/>
            </a:rPr>
            <a:t>es</a:t>
          </a:r>
          <a:r>
            <a:rPr lang="en-US" sz="2800" kern="1200" spc="-7" dirty="0">
              <a:latin typeface="Georgia"/>
              <a:cs typeface="Georgia"/>
            </a:rPr>
            <a:t> </a:t>
          </a:r>
          <a:r>
            <a:rPr lang="en-US" sz="2800" kern="1200" spc="-20" dirty="0">
              <a:latin typeface="Georgia"/>
              <a:cs typeface="Georgia"/>
            </a:rPr>
            <a:t>are</a:t>
          </a:r>
          <a:r>
            <a:rPr lang="en-US" sz="2800" kern="1200" spc="-7" dirty="0">
              <a:latin typeface="Georgia"/>
              <a:cs typeface="Georgia"/>
            </a:rPr>
            <a:t> </a:t>
          </a:r>
          <a:r>
            <a:rPr lang="en-US" sz="2800" kern="1200" spc="-33" dirty="0">
              <a:latin typeface="Georgia"/>
              <a:cs typeface="Georgia"/>
            </a:rPr>
            <a:t>n</a:t>
          </a:r>
          <a:r>
            <a:rPr lang="en-US" sz="2800" kern="1200" spc="7" dirty="0">
              <a:latin typeface="Georgia"/>
              <a:cs typeface="Georgia"/>
            </a:rPr>
            <a:t>o</a:t>
          </a:r>
          <a:r>
            <a:rPr lang="en-US" sz="2800" kern="1200" dirty="0">
              <a:latin typeface="Georgia"/>
              <a:cs typeface="Georgia"/>
            </a:rPr>
            <a:t>t</a:t>
          </a:r>
          <a:r>
            <a:rPr lang="en-US" sz="2800" kern="1200" spc="-13" dirty="0">
              <a:latin typeface="Georgia"/>
              <a:cs typeface="Georgia"/>
            </a:rPr>
            <a:t> </a:t>
          </a:r>
          <a:r>
            <a:rPr lang="en-US" sz="2800" kern="1200" spc="-7" dirty="0">
              <a:latin typeface="Georgia"/>
              <a:cs typeface="Georgia"/>
            </a:rPr>
            <a:t>c</a:t>
          </a:r>
          <a:r>
            <a:rPr lang="en-US" sz="2800" kern="1200" spc="13" dirty="0">
              <a:latin typeface="Georgia"/>
              <a:cs typeface="Georgia"/>
            </a:rPr>
            <a:t>o</a:t>
          </a:r>
          <a:r>
            <a:rPr lang="en-US" sz="2800" kern="1200" dirty="0">
              <a:latin typeface="Georgia"/>
              <a:cs typeface="Georgia"/>
            </a:rPr>
            <a:t>-</a:t>
          </a:r>
          <a:r>
            <a:rPr lang="en-US" sz="2800" kern="1200" spc="-27" dirty="0">
              <a:latin typeface="Georgia"/>
              <a:cs typeface="Georgia"/>
            </a:rPr>
            <a:t>int</a:t>
          </a:r>
          <a:r>
            <a:rPr lang="en-US" sz="2800" kern="1200" dirty="0">
              <a:latin typeface="Georgia"/>
              <a:cs typeface="Georgia"/>
            </a:rPr>
            <a:t>eg</a:t>
          </a:r>
          <a:r>
            <a:rPr lang="en-US" sz="2800" kern="1200" spc="-20" dirty="0">
              <a:latin typeface="Georgia"/>
              <a:cs typeface="Georgia"/>
            </a:rPr>
            <a:t>ra</a:t>
          </a:r>
          <a:r>
            <a:rPr lang="en-US" sz="2800" kern="1200" spc="-7" dirty="0">
              <a:latin typeface="Georgia"/>
              <a:cs typeface="Georgia"/>
            </a:rPr>
            <a:t>t</a:t>
          </a:r>
          <a:r>
            <a:rPr lang="en-US" sz="2800" kern="1200" dirty="0">
              <a:latin typeface="Georgia"/>
              <a:cs typeface="Georgia"/>
            </a:rPr>
            <a:t>e</a:t>
          </a:r>
          <a:r>
            <a:rPr lang="en-US" sz="2800" kern="1200" spc="-27" dirty="0">
              <a:latin typeface="Georgia"/>
              <a:cs typeface="Georgia"/>
            </a:rPr>
            <a:t>d</a:t>
          </a:r>
          <a:r>
            <a:rPr lang="en-US" sz="2800" kern="1200" spc="-13" dirty="0">
              <a:latin typeface="Georgia"/>
              <a:cs typeface="Georgia"/>
            </a:rPr>
            <a:t>,</a:t>
          </a:r>
          <a:r>
            <a:rPr lang="en-US" sz="2800" kern="1200" spc="-7" dirty="0">
              <a:latin typeface="Georgia"/>
              <a:cs typeface="Georgia"/>
            </a:rPr>
            <a:t> t</a:t>
          </a:r>
          <a:r>
            <a:rPr lang="en-US" sz="2800" kern="1200" dirty="0">
              <a:latin typeface="Georgia"/>
              <a:cs typeface="Georgia"/>
            </a:rPr>
            <a:t>he</a:t>
          </a:r>
          <a:r>
            <a:rPr lang="en-US" sz="2800" kern="1200" spc="-20" dirty="0">
              <a:latin typeface="Georgia"/>
              <a:cs typeface="Georgia"/>
            </a:rPr>
            <a:t>n</a:t>
          </a:r>
          <a:r>
            <a:rPr lang="en-US" sz="2800" kern="1200" spc="-13" dirty="0">
              <a:latin typeface="Georgia"/>
              <a:cs typeface="Georgia"/>
            </a:rPr>
            <a:t> </a:t>
          </a:r>
          <a:r>
            <a:rPr lang="en-US" sz="2800" kern="1200" spc="7" dirty="0">
              <a:latin typeface="Georgia"/>
              <a:cs typeface="Georgia"/>
            </a:rPr>
            <a:t>w</a:t>
          </a:r>
          <a:r>
            <a:rPr lang="en-US" sz="2800" kern="1200" dirty="0">
              <a:latin typeface="Georgia"/>
              <a:cs typeface="Georgia"/>
            </a:rPr>
            <a:t>e </a:t>
          </a:r>
          <a:r>
            <a:rPr lang="en-US" sz="2800" kern="1200" spc="-7" dirty="0">
              <a:latin typeface="Georgia"/>
              <a:cs typeface="Georgia"/>
            </a:rPr>
            <a:t>c</a:t>
          </a:r>
          <a:r>
            <a:rPr lang="en-US" sz="2800" kern="1200" dirty="0">
              <a:latin typeface="Georgia"/>
              <a:cs typeface="Georgia"/>
            </a:rPr>
            <a:t>a</a:t>
          </a:r>
          <a:r>
            <a:rPr lang="en-US" sz="2800" kern="1200" spc="-20" dirty="0">
              <a:latin typeface="Georgia"/>
              <a:cs typeface="Georgia"/>
            </a:rPr>
            <a:t>n</a:t>
          </a:r>
          <a:r>
            <a:rPr lang="en-US" sz="2800" kern="1200" spc="-13" dirty="0">
              <a:latin typeface="Georgia"/>
              <a:cs typeface="Georgia"/>
            </a:rPr>
            <a:t> </a:t>
          </a:r>
          <a:r>
            <a:rPr lang="en-US" sz="2800" kern="1200" dirty="0">
              <a:latin typeface="Georgia"/>
              <a:cs typeface="Georgia"/>
            </a:rPr>
            <a:t>s</a:t>
          </a:r>
          <a:r>
            <a:rPr lang="en-US" sz="2800" kern="1200" spc="-7" dirty="0">
              <a:latin typeface="Georgia"/>
              <a:cs typeface="Georgia"/>
            </a:rPr>
            <a:t>ti</a:t>
          </a:r>
          <a:r>
            <a:rPr lang="en-US" sz="2800" kern="1200" dirty="0">
              <a:latin typeface="Georgia"/>
              <a:cs typeface="Georgia"/>
            </a:rPr>
            <a:t>ll</a:t>
          </a:r>
          <a:r>
            <a:rPr lang="en-US" sz="2800" kern="1200" spc="-7" dirty="0">
              <a:latin typeface="Georgia"/>
              <a:cs typeface="Georgia"/>
            </a:rPr>
            <a:t> </a:t>
          </a:r>
          <a:r>
            <a:rPr lang="en-US" sz="2800" kern="1200" spc="-20" dirty="0">
              <a:latin typeface="Georgia"/>
              <a:cs typeface="Georgia"/>
            </a:rPr>
            <a:t>apply </a:t>
          </a:r>
          <a:r>
            <a:rPr lang="en-US" sz="2800" kern="1200" spc="-27" dirty="0">
              <a:latin typeface="Georgia"/>
              <a:cs typeface="Georgia"/>
            </a:rPr>
            <a:t>VAR </a:t>
          </a:r>
          <a:r>
            <a:rPr lang="en-US" sz="2800" kern="1200" spc="-13" dirty="0">
              <a:latin typeface="Georgia"/>
              <a:cs typeface="Georgia"/>
            </a:rPr>
            <a:t>(</a:t>
          </a:r>
          <a:r>
            <a:rPr lang="en-US" sz="2800" kern="1200" spc="-20" dirty="0">
              <a:latin typeface="Georgia"/>
              <a:cs typeface="Georgia"/>
            </a:rPr>
            <a:t>"</a:t>
          </a:r>
          <a:r>
            <a:rPr lang="en-US" sz="2800" kern="1200" spc="-27" dirty="0">
              <a:latin typeface="Georgia"/>
              <a:cs typeface="Georgia"/>
            </a:rPr>
            <a:t>VAR </a:t>
          </a:r>
          <a:r>
            <a:rPr lang="en-US" sz="2800" kern="1200" spc="-20" dirty="0">
              <a:latin typeface="Georgia"/>
              <a:cs typeface="Georgia"/>
            </a:rPr>
            <a:t>in</a:t>
          </a:r>
          <a:r>
            <a:rPr lang="en-US" sz="2800" kern="1200" spc="-13" dirty="0">
              <a:latin typeface="Georgia"/>
              <a:cs typeface="Georgia"/>
            </a:rPr>
            <a:t> </a:t>
          </a:r>
          <a:r>
            <a:rPr lang="en-US" sz="2800" kern="1200" spc="-7" dirty="0">
              <a:latin typeface="Georgia"/>
              <a:cs typeface="Georgia"/>
            </a:rPr>
            <a:t>d</a:t>
          </a:r>
          <a:r>
            <a:rPr lang="en-US" sz="2800" kern="1200" spc="-20" dirty="0">
              <a:latin typeface="Georgia"/>
              <a:cs typeface="Georgia"/>
            </a:rPr>
            <a:t>i</a:t>
          </a:r>
          <a:r>
            <a:rPr lang="en-US" sz="2800" kern="1200" spc="-13" dirty="0">
              <a:latin typeface="Georgia"/>
              <a:cs typeface="Georgia"/>
            </a:rPr>
            <a:t>ff</a:t>
          </a:r>
          <a:r>
            <a:rPr lang="en-US" sz="2800" kern="1200" dirty="0">
              <a:latin typeface="Georgia"/>
              <a:cs typeface="Georgia"/>
            </a:rPr>
            <a:t>e</a:t>
          </a:r>
          <a:r>
            <a:rPr lang="en-US" sz="2800" kern="1200" spc="-13" dirty="0">
              <a:latin typeface="Georgia"/>
              <a:cs typeface="Georgia"/>
            </a:rPr>
            <a:t>re</a:t>
          </a:r>
          <a:r>
            <a:rPr lang="en-US" sz="2800" kern="1200" spc="-33" dirty="0">
              <a:latin typeface="Georgia"/>
              <a:cs typeface="Georgia"/>
            </a:rPr>
            <a:t>n</a:t>
          </a:r>
          <a:r>
            <a:rPr lang="en-US" sz="2800" kern="1200" spc="-7" dirty="0">
              <a:latin typeface="Georgia"/>
              <a:cs typeface="Georgia"/>
            </a:rPr>
            <a:t>c</a:t>
          </a:r>
          <a:r>
            <a:rPr lang="en-US" sz="2800" kern="1200" dirty="0">
              <a:latin typeface="Georgia"/>
              <a:cs typeface="Georgia"/>
            </a:rPr>
            <a:t>es")</a:t>
          </a:r>
        </a:p>
      </dsp:txBody>
      <dsp:txXfrm>
        <a:off x="51225" y="3510252"/>
        <a:ext cx="11137050" cy="946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9D2A9-8086-A24D-9A54-234F41D46232}">
      <dsp:nvSpPr>
        <dsp:cNvPr id="0" name=""/>
        <dsp:cNvSpPr/>
      </dsp:nvSpPr>
      <dsp:spPr>
        <a:xfrm>
          <a:off x="0" y="0"/>
          <a:ext cx="11648966" cy="10483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What We Will Talk About</a:t>
          </a:r>
        </a:p>
      </dsp:txBody>
      <dsp:txXfrm>
        <a:off x="51175" y="51175"/>
        <a:ext cx="11546616" cy="945970"/>
      </dsp:txXfrm>
    </dsp:sp>
    <dsp:sp modelId="{051FF4C1-8D2E-3841-A2BB-6FB074780731}">
      <dsp:nvSpPr>
        <dsp:cNvPr id="0" name=""/>
        <dsp:cNvSpPr/>
      </dsp:nvSpPr>
      <dsp:spPr>
        <a:xfrm>
          <a:off x="0" y="1081042"/>
          <a:ext cx="11648966" cy="136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855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Univariate Models of Time Series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(S)ARIMA (Seasonal) Auto Regressive Integrated Moving Average</a:t>
          </a:r>
          <a:endParaRPr lang="en-US" sz="2000" i="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Assumes homoskedasticity = variance of error does not depend on value of variable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</dsp:txBody>
      <dsp:txXfrm>
        <a:off x="0" y="1081042"/>
        <a:ext cx="11648966" cy="1362060"/>
      </dsp:txXfrm>
    </dsp:sp>
    <dsp:sp modelId="{573692CC-0CD4-FF41-A50F-4B57373FF5D0}">
      <dsp:nvSpPr>
        <dsp:cNvPr id="0" name=""/>
        <dsp:cNvSpPr/>
      </dsp:nvSpPr>
      <dsp:spPr>
        <a:xfrm>
          <a:off x="0" y="2443102"/>
          <a:ext cx="11648966" cy="10483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What We Will Not Talk About</a:t>
          </a:r>
        </a:p>
      </dsp:txBody>
      <dsp:txXfrm>
        <a:off x="51175" y="2494277"/>
        <a:ext cx="11546616" cy="945970"/>
      </dsp:txXfrm>
    </dsp:sp>
    <dsp:sp modelId="{9C7A4B75-BD84-7047-BB11-D82ED4204641}">
      <dsp:nvSpPr>
        <dsp:cNvPr id="0" name=""/>
        <dsp:cNvSpPr/>
      </dsp:nvSpPr>
      <dsp:spPr>
        <a:xfrm>
          <a:off x="0" y="3491423"/>
          <a:ext cx="11648966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855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Granger Causality, Co-Integration, Temporal Causal Models </a:t>
          </a:r>
          <a:r>
            <a:rPr lang="en-US" sz="2000" kern="1200" dirty="0">
              <a:sym typeface="Wingdings" pitchFamily="2" charset="2"/>
            </a:rPr>
            <a:t>= Nobel Prize (Clive, 2003)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What Are Real Sources Of Non-stationarity? What is Possible? What is Not?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(G)ARCH </a:t>
          </a:r>
          <a:r>
            <a:rPr lang="en-US" sz="2000" i="0" kern="1200" dirty="0"/>
            <a:t>(Generalized) Autoregressive Conditional Heteroskedasticity </a:t>
          </a:r>
          <a:r>
            <a:rPr lang="en-US" sz="2000" i="0" kern="1200" dirty="0">
              <a:sym typeface="Wingdings" pitchFamily="2" charset="2"/>
            </a:rPr>
            <a:t> </a:t>
          </a:r>
          <a:r>
            <a:rPr lang="en-US" sz="2000" i="0" kern="1200" dirty="0"/>
            <a:t>assumes changing variance of noise (AR or ARMA) with changes in value of variable = Nobel Prize (Engle, 2003)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LSTM (GRU/RNN)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Dynamic Mathematical Models Supported By Parameter Sensitivity and Data Driven Models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How To Model Real World Processes? 	</a:t>
          </a:r>
        </a:p>
      </dsp:txBody>
      <dsp:txXfrm>
        <a:off x="0" y="3491423"/>
        <a:ext cx="11648966" cy="2318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C14AF-C916-4373-BF58-FE15D69FFED5}">
      <dsp:nvSpPr>
        <dsp:cNvPr id="0" name=""/>
        <dsp:cNvSpPr/>
      </dsp:nvSpPr>
      <dsp:spPr>
        <a:xfrm>
          <a:off x="0" y="105030"/>
          <a:ext cx="8997696" cy="6715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Non-Normality</a:t>
          </a:r>
          <a:endParaRPr lang="en-US" sz="2800" kern="1200" dirty="0"/>
        </a:p>
      </dsp:txBody>
      <dsp:txXfrm>
        <a:off x="32784" y="137814"/>
        <a:ext cx="8932128" cy="606012"/>
      </dsp:txXfrm>
    </dsp:sp>
    <dsp:sp modelId="{D1B5E228-6C85-496F-9904-0D10A6D18616}">
      <dsp:nvSpPr>
        <dsp:cNvPr id="0" name=""/>
        <dsp:cNvSpPr/>
      </dsp:nvSpPr>
      <dsp:spPr>
        <a:xfrm>
          <a:off x="0" y="857250"/>
          <a:ext cx="8997696" cy="6715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Aperiodicity</a:t>
          </a:r>
          <a:endParaRPr lang="en-US" sz="2800" kern="1200" dirty="0"/>
        </a:p>
      </dsp:txBody>
      <dsp:txXfrm>
        <a:off x="32784" y="890034"/>
        <a:ext cx="8932128" cy="606012"/>
      </dsp:txXfrm>
    </dsp:sp>
    <dsp:sp modelId="{A31D6BF3-E0AE-4E72-ACA2-26D27D088ACA}">
      <dsp:nvSpPr>
        <dsp:cNvPr id="0" name=""/>
        <dsp:cNvSpPr/>
      </dsp:nvSpPr>
      <dsp:spPr>
        <a:xfrm>
          <a:off x="0" y="1609470"/>
          <a:ext cx="8997696" cy="6715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Asymmetric Cycles</a:t>
          </a:r>
          <a:endParaRPr lang="en-US" sz="2800" kern="1200" dirty="0"/>
        </a:p>
      </dsp:txBody>
      <dsp:txXfrm>
        <a:off x="32784" y="1642254"/>
        <a:ext cx="8932128" cy="606012"/>
      </dsp:txXfrm>
    </dsp:sp>
    <dsp:sp modelId="{3762E3B7-BF9F-4D87-B326-253605C7EFDD}">
      <dsp:nvSpPr>
        <dsp:cNvPr id="0" name=""/>
        <dsp:cNvSpPr/>
      </dsp:nvSpPr>
      <dsp:spPr>
        <a:xfrm>
          <a:off x="0" y="2361690"/>
          <a:ext cx="8997696" cy="6715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Multi-Modality</a:t>
          </a:r>
          <a:endParaRPr lang="en-US" sz="2800" kern="1200" dirty="0"/>
        </a:p>
      </dsp:txBody>
      <dsp:txXfrm>
        <a:off x="32784" y="2394474"/>
        <a:ext cx="8932128" cy="606012"/>
      </dsp:txXfrm>
    </dsp:sp>
    <dsp:sp modelId="{4F5EA1E7-6D74-42AD-8726-0163E67F5790}">
      <dsp:nvSpPr>
        <dsp:cNvPr id="0" name=""/>
        <dsp:cNvSpPr/>
      </dsp:nvSpPr>
      <dsp:spPr>
        <a:xfrm>
          <a:off x="0" y="3113910"/>
          <a:ext cx="8997696" cy="6715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Non-Linear Causal Relationships Between Lagged Variables</a:t>
          </a:r>
          <a:endParaRPr lang="en-US" sz="2800" kern="1200" dirty="0"/>
        </a:p>
      </dsp:txBody>
      <dsp:txXfrm>
        <a:off x="32784" y="3146694"/>
        <a:ext cx="8932128" cy="606012"/>
      </dsp:txXfrm>
    </dsp:sp>
    <dsp:sp modelId="{CAA2662D-4959-47B7-AB88-FBC169F51A8A}">
      <dsp:nvSpPr>
        <dsp:cNvPr id="0" name=""/>
        <dsp:cNvSpPr/>
      </dsp:nvSpPr>
      <dsp:spPr>
        <a:xfrm>
          <a:off x="0" y="3866130"/>
          <a:ext cx="8997696" cy="6715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Variation of Forecasting Performance Over the State Space</a:t>
          </a:r>
          <a:endParaRPr lang="en-US" sz="2800" kern="1200" dirty="0"/>
        </a:p>
      </dsp:txBody>
      <dsp:txXfrm>
        <a:off x="32784" y="3898914"/>
        <a:ext cx="8932128" cy="606012"/>
      </dsp:txXfrm>
    </dsp:sp>
    <dsp:sp modelId="{98DFEC5B-3E07-4733-A88A-5234B8826479}">
      <dsp:nvSpPr>
        <dsp:cNvPr id="0" name=""/>
        <dsp:cNvSpPr/>
      </dsp:nvSpPr>
      <dsp:spPr>
        <a:xfrm>
          <a:off x="0" y="4618350"/>
          <a:ext cx="8997696" cy="6715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Time Irreversibility (Which is True for Nearly Everything)</a:t>
          </a:r>
          <a:endParaRPr lang="en-US" sz="2800" kern="1200" dirty="0"/>
        </a:p>
      </dsp:txBody>
      <dsp:txXfrm>
        <a:off x="32784" y="4651134"/>
        <a:ext cx="8932128" cy="606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36E5A-6B7E-9442-95F7-0EAB0BD6307D}">
      <dsp:nvSpPr>
        <dsp:cNvPr id="0" name=""/>
        <dsp:cNvSpPr/>
      </dsp:nvSpPr>
      <dsp:spPr>
        <a:xfrm>
          <a:off x="0" y="79578"/>
          <a:ext cx="5355236" cy="135602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Strict stationarity </a:t>
          </a:r>
          <a:r>
            <a:rPr lang="en-US" sz="1900" kern="1200" dirty="0"/>
            <a:t>means that the joint distribution of any moments of any degree (e.g. expected values, variances, third order and higher moments) within the process is never dependent on time. </a:t>
          </a:r>
        </a:p>
      </dsp:txBody>
      <dsp:txXfrm>
        <a:off x="66196" y="145774"/>
        <a:ext cx="5222844" cy="1223637"/>
      </dsp:txXfrm>
    </dsp:sp>
    <dsp:sp modelId="{572EC595-F393-A940-BB95-D0A426D594E6}">
      <dsp:nvSpPr>
        <dsp:cNvPr id="0" name=""/>
        <dsp:cNvSpPr/>
      </dsp:nvSpPr>
      <dsp:spPr>
        <a:xfrm>
          <a:off x="0" y="1435608"/>
          <a:ext cx="5355236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02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This definition is in practice too strict to be used for any real-life model.</a:t>
          </a:r>
          <a:endParaRPr lang="en-US" sz="1500" kern="1200" dirty="0"/>
        </a:p>
      </dsp:txBody>
      <dsp:txXfrm>
        <a:off x="0" y="1435608"/>
        <a:ext cx="5355236" cy="471960"/>
      </dsp:txXfrm>
    </dsp:sp>
    <dsp:sp modelId="{F1700C6F-DB10-8B4A-BACC-E2F1F1CCD05A}">
      <dsp:nvSpPr>
        <dsp:cNvPr id="0" name=""/>
        <dsp:cNvSpPr/>
      </dsp:nvSpPr>
      <dsp:spPr>
        <a:xfrm>
          <a:off x="0" y="1907568"/>
          <a:ext cx="5355236" cy="135602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First-order stationarity </a:t>
          </a:r>
          <a:r>
            <a:rPr lang="en-US" sz="1900" kern="1200" dirty="0"/>
            <a:t>series have </a:t>
          </a:r>
          <a:r>
            <a:rPr lang="en-US" sz="1900" b="1" kern="1200" dirty="0"/>
            <a:t>means</a:t>
          </a:r>
          <a:r>
            <a:rPr lang="en-US" sz="1900" kern="1200" dirty="0"/>
            <a:t> that never change with time. </a:t>
          </a:r>
        </a:p>
      </dsp:txBody>
      <dsp:txXfrm>
        <a:off x="66196" y="1973764"/>
        <a:ext cx="5222844" cy="1223637"/>
      </dsp:txXfrm>
    </dsp:sp>
    <dsp:sp modelId="{AAAA965F-AD0E-9E45-AFC6-12C5F20A00DF}">
      <dsp:nvSpPr>
        <dsp:cNvPr id="0" name=""/>
        <dsp:cNvSpPr/>
      </dsp:nvSpPr>
      <dsp:spPr>
        <a:xfrm>
          <a:off x="0" y="3263598"/>
          <a:ext cx="5355236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02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Any other statistics (like variance) can change. </a:t>
          </a:r>
        </a:p>
      </dsp:txBody>
      <dsp:txXfrm>
        <a:off x="0" y="3263598"/>
        <a:ext cx="5355236" cy="314640"/>
      </dsp:txXfrm>
    </dsp:sp>
    <dsp:sp modelId="{0C82CECB-0E54-7349-85E3-06392587C31A}">
      <dsp:nvSpPr>
        <dsp:cNvPr id="0" name=""/>
        <dsp:cNvSpPr/>
      </dsp:nvSpPr>
      <dsp:spPr>
        <a:xfrm>
          <a:off x="0" y="3578238"/>
          <a:ext cx="5355236" cy="135602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Second-order stationarity (also called weak stationarity) </a:t>
          </a:r>
          <a:r>
            <a:rPr lang="en-US" sz="1900" kern="1200" dirty="0"/>
            <a:t>time series have a constant mean, variance and an autocovariance that doesn’t change with time. </a:t>
          </a:r>
        </a:p>
      </dsp:txBody>
      <dsp:txXfrm>
        <a:off x="66196" y="3644434"/>
        <a:ext cx="5222844" cy="1223637"/>
      </dsp:txXfrm>
    </dsp:sp>
    <dsp:sp modelId="{8F16B433-B957-8C43-A783-5C41ACAF4542}">
      <dsp:nvSpPr>
        <dsp:cNvPr id="0" name=""/>
        <dsp:cNvSpPr/>
      </dsp:nvSpPr>
      <dsp:spPr>
        <a:xfrm>
          <a:off x="0" y="4934268"/>
          <a:ext cx="5355236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02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Other statistics in the system are free to change over time. This constrained version of strict stationarity is very common.</a:t>
          </a:r>
        </a:p>
      </dsp:txBody>
      <dsp:txXfrm>
        <a:off x="0" y="4934268"/>
        <a:ext cx="5355236" cy="4719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BC3326-C9DF-5346-9F41-BCD8471333CF}">
      <dsp:nvSpPr>
        <dsp:cNvPr id="0" name=""/>
        <dsp:cNvSpPr/>
      </dsp:nvSpPr>
      <dsp:spPr>
        <a:xfrm>
          <a:off x="0" y="28323"/>
          <a:ext cx="5116245" cy="235521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Trend-stationary series fluctuate around a deterministic trend in the series mean. </a:t>
          </a:r>
        </a:p>
      </dsp:txBody>
      <dsp:txXfrm>
        <a:off x="114972" y="143295"/>
        <a:ext cx="4886301" cy="2125266"/>
      </dsp:txXfrm>
    </dsp:sp>
    <dsp:sp modelId="{8DF29BF3-7E2E-DD42-9F42-736461D94CC1}">
      <dsp:nvSpPr>
        <dsp:cNvPr id="0" name=""/>
        <dsp:cNvSpPr/>
      </dsp:nvSpPr>
      <dsp:spPr>
        <a:xfrm>
          <a:off x="0" y="2383533"/>
          <a:ext cx="5116245" cy="3073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44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These deterministic trends can be linear or quadratic, but the amplitude (height of one oscillation) of the fluctuations neither increases nor decreases across the series. </a:t>
          </a:r>
          <a:endParaRPr lang="en-US" sz="2600" i="1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KPSS </a:t>
          </a:r>
          <a:r>
            <a:rPr lang="en-US" sz="2600" b="0" i="0" kern="1200" dirty="0"/>
            <a:t>(Kwiatkowski–Phillips–Schmidt–Shin) Test</a:t>
          </a:r>
        </a:p>
      </dsp:txBody>
      <dsp:txXfrm>
        <a:off x="0" y="2383533"/>
        <a:ext cx="5116245" cy="30739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9F2D0-1721-2343-9906-72C9226D01FC}">
      <dsp:nvSpPr>
        <dsp:cNvPr id="0" name=""/>
        <dsp:cNvSpPr/>
      </dsp:nvSpPr>
      <dsp:spPr>
        <a:xfrm>
          <a:off x="0" y="14958"/>
          <a:ext cx="6815587" cy="34749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Trend-stationary series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(aka Difference stationary) 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need one or more differencing steps to become stationary 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(n</a:t>
          </a:r>
          <a:r>
            <a:rPr lang="en-US" sz="3300" kern="1200" baseline="30000" dirty="0"/>
            <a:t>th</a:t>
          </a:r>
          <a:r>
            <a:rPr lang="en-US" sz="3300" kern="1200" dirty="0"/>
            <a:t> order Integrative)</a:t>
          </a:r>
        </a:p>
      </dsp:txBody>
      <dsp:txXfrm>
        <a:off x="169631" y="184589"/>
        <a:ext cx="6476325" cy="3135638"/>
      </dsp:txXfrm>
    </dsp:sp>
    <dsp:sp modelId="{5FC8CD7C-C840-2347-8158-660D2D7A470E}">
      <dsp:nvSpPr>
        <dsp:cNvPr id="0" name=""/>
        <dsp:cNvSpPr/>
      </dsp:nvSpPr>
      <dsp:spPr>
        <a:xfrm>
          <a:off x="0" y="3489858"/>
          <a:ext cx="6815587" cy="1980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395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Think of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>
              <a:latin typeface="Courier" pitchFamily="2" charset="0"/>
            </a:rPr>
            <a:t>v=</a:t>
          </a:r>
          <a:r>
            <a:rPr lang="en-US" sz="2600" kern="1200" dirty="0" err="1">
              <a:latin typeface="Courier" pitchFamily="2" charset="0"/>
            </a:rPr>
            <a:t>u+at</a:t>
          </a:r>
          <a:endParaRPr lang="en-US" sz="2600" kern="1200" dirty="0">
            <a:latin typeface="Courier" pitchFamily="2" charset="0"/>
          </a:endParaRP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>
              <a:latin typeface="Courier" pitchFamily="2" charset="0"/>
            </a:rPr>
            <a:t>s=s</a:t>
          </a:r>
          <a:r>
            <a:rPr lang="en-US" sz="2600" kern="1200" baseline="-25000" dirty="0">
              <a:latin typeface="Courier" pitchFamily="2" charset="0"/>
            </a:rPr>
            <a:t>0</a:t>
          </a:r>
          <a:r>
            <a:rPr lang="en-US" sz="2600" kern="1200" dirty="0">
              <a:latin typeface="Courier" pitchFamily="2" charset="0"/>
            </a:rPr>
            <a:t>+ut+0.5at</a:t>
          </a:r>
          <a:r>
            <a:rPr lang="en-US" sz="2600" kern="1200" baseline="30000" dirty="0">
              <a:latin typeface="Courier" pitchFamily="2" charset="0"/>
            </a:rPr>
            <a:t>2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Differencing and then Dickey Fuller Test or KPSS</a:t>
          </a:r>
        </a:p>
      </dsp:txBody>
      <dsp:txXfrm>
        <a:off x="0" y="3489858"/>
        <a:ext cx="6815587" cy="19809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D727F-560E-4E9B-B942-6F235B19A49B}">
      <dsp:nvSpPr>
        <dsp:cNvPr id="0" name=""/>
        <dsp:cNvSpPr/>
      </dsp:nvSpPr>
      <dsp:spPr>
        <a:xfrm>
          <a:off x="0" y="374823"/>
          <a:ext cx="5736236" cy="47361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Cyclo-stationary series (unseasonal longer cycles) are equivalent to two or more interleaved stationary processes</a:t>
          </a:r>
          <a:endParaRPr lang="en-US" sz="4600" kern="1200" dirty="0"/>
        </a:p>
      </dsp:txBody>
      <dsp:txXfrm>
        <a:off x="231200" y="606023"/>
        <a:ext cx="5273836" cy="42737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2D78A-ECE9-4009-90A0-A609E57BC738}">
      <dsp:nvSpPr>
        <dsp:cNvPr id="0" name=""/>
        <dsp:cNvSpPr/>
      </dsp:nvSpPr>
      <dsp:spPr>
        <a:xfrm>
          <a:off x="0" y="43401"/>
          <a:ext cx="11997128" cy="101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If we can, then we have found an exception to the Second Law of Thermodynamics</a:t>
          </a:r>
          <a:endParaRPr lang="en-US" sz="2400" kern="1200" dirty="0"/>
        </a:p>
      </dsp:txBody>
      <dsp:txXfrm>
        <a:off x="49347" y="92748"/>
        <a:ext cx="11898434" cy="912186"/>
      </dsp:txXfrm>
    </dsp:sp>
    <dsp:sp modelId="{099C6E08-2586-5847-B3E4-86D156A2FBB3}">
      <dsp:nvSpPr>
        <dsp:cNvPr id="0" name=""/>
        <dsp:cNvSpPr/>
      </dsp:nvSpPr>
      <dsp:spPr>
        <a:xfrm>
          <a:off x="0" y="1054281"/>
          <a:ext cx="11997128" cy="89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90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Or it is over a relatively short period of time</a:t>
          </a:r>
        </a:p>
      </dsp:txBody>
      <dsp:txXfrm>
        <a:off x="0" y="1054281"/>
        <a:ext cx="11997128" cy="894240"/>
      </dsp:txXfrm>
    </dsp:sp>
    <dsp:sp modelId="{9080D52D-E2B1-4F48-954E-BB3216AD5D40}">
      <dsp:nvSpPr>
        <dsp:cNvPr id="0" name=""/>
        <dsp:cNvSpPr/>
      </dsp:nvSpPr>
      <dsp:spPr>
        <a:xfrm>
          <a:off x="0" y="1948521"/>
          <a:ext cx="11997128" cy="101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If we can’t, we are stuck dealing with non-stationary processes!</a:t>
          </a:r>
        </a:p>
      </dsp:txBody>
      <dsp:txXfrm>
        <a:off x="49347" y="1997868"/>
        <a:ext cx="11898434" cy="912186"/>
      </dsp:txXfrm>
    </dsp:sp>
    <dsp:sp modelId="{4C785A1B-A8AC-4BB1-BA8E-37ECB39C89AA}">
      <dsp:nvSpPr>
        <dsp:cNvPr id="0" name=""/>
        <dsp:cNvSpPr/>
      </dsp:nvSpPr>
      <dsp:spPr>
        <a:xfrm>
          <a:off x="0" y="3114921"/>
          <a:ext cx="11997128" cy="101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Generally, only carefully controlled and maintained processes are stationary. </a:t>
          </a:r>
        </a:p>
      </dsp:txBody>
      <dsp:txXfrm>
        <a:off x="49347" y="3164268"/>
        <a:ext cx="11898434" cy="912186"/>
      </dsp:txXfrm>
    </dsp:sp>
    <dsp:sp modelId="{6FE99A27-596A-40F1-B3D6-8FD980CE7B0E}">
      <dsp:nvSpPr>
        <dsp:cNvPr id="0" name=""/>
        <dsp:cNvSpPr/>
      </dsp:nvSpPr>
      <dsp:spPr>
        <a:xfrm>
          <a:off x="0" y="4125801"/>
          <a:ext cx="11997128" cy="89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90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There is no known physical process in the world of matter which depends only on itself.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 dirty="0"/>
            <a:t>Stationary processes give the illusion of being predictable from their previous states simply because there is a controlling and maintaining mechanism, which is expected to be predictable </a:t>
          </a:r>
          <a:r>
            <a:rPr lang="en-IN" sz="1800" kern="1200" dirty="0">
              <a:sym typeface="Wingdings" panose="05000000000000000000" pitchFamily="2" charset="2"/>
            </a:rPr>
            <a:t></a:t>
          </a:r>
          <a:endParaRPr lang="en-IN" sz="1800" kern="1200" dirty="0"/>
        </a:p>
      </dsp:txBody>
      <dsp:txXfrm>
        <a:off x="0" y="4125801"/>
        <a:ext cx="11997128" cy="8942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41414-68E4-0244-A0E3-22FB6F9A9389}">
      <dsp:nvSpPr>
        <dsp:cNvPr id="0" name=""/>
        <dsp:cNvSpPr/>
      </dsp:nvSpPr>
      <dsp:spPr>
        <a:xfrm>
          <a:off x="0" y="367018"/>
          <a:ext cx="10674626" cy="115202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Each Process Has a Characteristic Function</a:t>
          </a:r>
        </a:p>
      </dsp:txBody>
      <dsp:txXfrm>
        <a:off x="56237" y="423255"/>
        <a:ext cx="10562152" cy="1039555"/>
      </dsp:txXfrm>
    </dsp:sp>
    <dsp:sp modelId="{C521FC22-329B-1144-B0B2-9BF17463682B}">
      <dsp:nvSpPr>
        <dsp:cNvPr id="0" name=""/>
        <dsp:cNvSpPr/>
      </dsp:nvSpPr>
      <dsp:spPr>
        <a:xfrm>
          <a:off x="0" y="1519048"/>
          <a:ext cx="10674626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919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Recall when we used to solve polynomial equations or differential equations</a:t>
          </a:r>
        </a:p>
      </dsp:txBody>
      <dsp:txXfrm>
        <a:off x="0" y="1519048"/>
        <a:ext cx="10674626" cy="480240"/>
      </dsp:txXfrm>
    </dsp:sp>
    <dsp:sp modelId="{6BA7DA22-E775-3141-86D5-6AB91A1EC826}">
      <dsp:nvSpPr>
        <dsp:cNvPr id="0" name=""/>
        <dsp:cNvSpPr/>
      </dsp:nvSpPr>
      <dsp:spPr>
        <a:xfrm>
          <a:off x="0" y="1999288"/>
          <a:ext cx="10674626" cy="115202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Characteristic Function Has Root = 1, Then Process is Non-Stationary = Variance Increases in Time (Permanent Shift on Shocks)</a:t>
          </a:r>
        </a:p>
      </dsp:txBody>
      <dsp:txXfrm>
        <a:off x="56237" y="2055525"/>
        <a:ext cx="10562152" cy="1039555"/>
      </dsp:txXfrm>
    </dsp:sp>
    <dsp:sp modelId="{A7952C2F-F668-4A01-AE43-D55BA8F0B80E}">
      <dsp:nvSpPr>
        <dsp:cNvPr id="0" name=""/>
        <dsp:cNvSpPr/>
      </dsp:nvSpPr>
      <dsp:spPr>
        <a:xfrm>
          <a:off x="0" y="3151317"/>
          <a:ext cx="10674626" cy="105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919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If all other roots are less than 1, then the first difference/derivative of the process will be weak stationary. If there are n unity roots, then n differences/derivatives are required to get weak stationarity</a:t>
          </a:r>
        </a:p>
      </dsp:txBody>
      <dsp:txXfrm>
        <a:off x="0" y="3151317"/>
        <a:ext cx="10674626" cy="1050524"/>
      </dsp:txXfrm>
    </dsp:sp>
    <dsp:sp modelId="{6C949DD3-41A0-4552-9D84-0463657ED541}">
      <dsp:nvSpPr>
        <dsp:cNvPr id="0" name=""/>
        <dsp:cNvSpPr/>
      </dsp:nvSpPr>
      <dsp:spPr>
        <a:xfrm>
          <a:off x="0" y="4201842"/>
          <a:ext cx="10674626" cy="115202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If Process Has Root &gt;1, It is an Explosive Process</a:t>
          </a:r>
          <a:endParaRPr lang="en-US" sz="2900" kern="1200" dirty="0"/>
        </a:p>
      </dsp:txBody>
      <dsp:txXfrm>
        <a:off x="56237" y="4258079"/>
        <a:ext cx="10562152" cy="1039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20ABD5-108C-2545-9142-D4B0FD10DE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2DB1C-3204-0A49-A135-E04EA90F90F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4EA290C-0CAA-4145-9F7B-F77208FAEF30}" type="datetimeFigureOut">
              <a:rPr lang="en-US"/>
              <a:pPr>
                <a:defRPr/>
              </a:pPr>
              <a:t>9/26/19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5566F42-F66F-B24A-BF6B-8987127462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A0440C-BD52-F442-9D0E-EE8E090FD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26696-9B62-9D4D-9EEE-349F113003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A5ED7-E159-684C-AFBB-2500C98B2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48095F2-D83C-BC4E-A525-64C1BAE677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haracteristic_equation_(calculus)#cite_note-smith-2" TargetMode="External"/><Relationship Id="rId13" Type="http://schemas.openxmlformats.org/officeDocument/2006/relationships/hyperlink" Target="https://en.wikipedia.org/wiki/Linear_homogeneous_differential_equation" TargetMode="External"/><Relationship Id="rId3" Type="http://schemas.openxmlformats.org/officeDocument/2006/relationships/hyperlink" Target="https://en.wikipedia.org/wiki/Characteristic_equation_(calculus)#cite_note-edwards-1" TargetMode="External"/><Relationship Id="rId7" Type="http://schemas.openxmlformats.org/officeDocument/2006/relationships/hyperlink" Target="https://en.wikipedia.org/wiki/Differential_equation" TargetMode="External"/><Relationship Id="rId12" Type="http://schemas.openxmlformats.org/officeDocument/2006/relationships/hyperlink" Target="https://en.wikipedia.org/wiki/Linear_differential_equation" TargetMode="External"/><Relationship Id="rId2" Type="http://schemas.openxmlformats.org/officeDocument/2006/relationships/slide" Target="../slides/slide41.xml"/><Relationship Id="rId16" Type="http://schemas.openxmlformats.org/officeDocument/2006/relationships/hyperlink" Target="https://en.wikipedia.org/wiki/Mathematical_constant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erivative#Higher_derivatives" TargetMode="External"/><Relationship Id="rId11" Type="http://schemas.openxmlformats.org/officeDocument/2006/relationships/hyperlink" Target="https://en.wikipedia.org/wiki/Characteristic_equation_(calculus)#cite_note-4" TargetMode="External"/><Relationship Id="rId5" Type="http://schemas.openxmlformats.org/officeDocument/2006/relationships/hyperlink" Target="https://en.wikipedia.org/wiki/Degree_of_a_polynomial" TargetMode="External"/><Relationship Id="rId15" Type="http://schemas.openxmlformats.org/officeDocument/2006/relationships/hyperlink" Target="https://en.wikipedia.org/wiki/Dependent_variable" TargetMode="External"/><Relationship Id="rId10" Type="http://schemas.openxmlformats.org/officeDocument/2006/relationships/hyperlink" Target="https://en.wikipedia.org/wiki/Characteristic_equation_(calculus)#cite_note-3" TargetMode="External"/><Relationship Id="rId4" Type="http://schemas.openxmlformats.org/officeDocument/2006/relationships/hyperlink" Target="https://en.wikipedia.org/wiki/Algebraic_function" TargetMode="External"/><Relationship Id="rId9" Type="http://schemas.openxmlformats.org/officeDocument/2006/relationships/hyperlink" Target="https://en.wikipedia.org/wiki/Linear_difference_equation" TargetMode="External"/><Relationship Id="rId14" Type="http://schemas.openxmlformats.org/officeDocument/2006/relationships/hyperlink" Target="https://en.wikipedia.org/wiki/Coefficien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deref/http%3A%2F%2Fwww.tandfonline.com%2Faction%2FshowCitFormats%3Fdoi%3D10.1080%2F0740817X.2014.999180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>
            <a:extLst>
              <a:ext uri="{FF2B5EF4-FFF2-40B4-BE49-F238E27FC236}">
                <a16:creationId xmlns:a16="http://schemas.microsoft.com/office/drawing/2014/main" id="{2BC2CB7C-508B-9544-B0BB-91AD00135E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8" name="Notes Placeholder 2">
            <a:extLst>
              <a:ext uri="{FF2B5EF4-FFF2-40B4-BE49-F238E27FC236}">
                <a16:creationId xmlns:a16="http://schemas.microsoft.com/office/drawing/2014/main" id="{93301054-DD19-7048-9A54-4C02EF2E5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6259" name="Slide Number Placeholder 3">
            <a:extLst>
              <a:ext uri="{FF2B5EF4-FFF2-40B4-BE49-F238E27FC236}">
                <a16:creationId xmlns:a16="http://schemas.microsoft.com/office/drawing/2014/main" id="{F2E129C2-52E1-2B4C-ADA6-9BD639F459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0659BE-EA7F-F740-ADCD-B5265E50F3DD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57CF205D-280D-C145-B919-2BD1D9CCC5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FA5F2EE-929F-A245-8943-0500AD0E8E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https://</a:t>
            </a:r>
            <a:r>
              <a:rPr lang="en-US" altLang="en-US" dirty="0" err="1"/>
              <a:t>www.chaos-math.org</a:t>
            </a:r>
            <a:r>
              <a:rPr lang="en-US" altLang="en-US" dirty="0"/>
              <a:t>/</a:t>
            </a:r>
            <a:r>
              <a:rPr lang="en-US" altLang="en-US" dirty="0" err="1"/>
              <a:t>en</a:t>
            </a:r>
            <a:r>
              <a:rPr lang="en-US" altLang="en-US" dirty="0"/>
              <a:t>/chaos-</a:t>
            </a:r>
            <a:r>
              <a:rPr lang="en-US" altLang="en-US" dirty="0" err="1"/>
              <a:t>i</a:t>
            </a:r>
            <a:r>
              <a:rPr lang="en-US" altLang="en-US" dirty="0"/>
              <a:t>-motion-and-</a:t>
            </a:r>
            <a:r>
              <a:rPr lang="en-US" altLang="en-US" dirty="0" err="1"/>
              <a:t>determinism.html</a:t>
            </a:r>
            <a:endParaRPr lang="en-US" altLang="en-US" dirty="0"/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651BFF79-D9A4-234A-B64E-A48962E92D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9F8155-4D46-7442-BEE5-625FCFC02AE8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8095F2-D83C-BC4E-A525-64C1BAE6779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8095F2-D83C-BC4E-A525-64C1BAE6779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43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= ARIMA(</a:t>
            </a:r>
            <a:r>
              <a:rPr lang="en-US" dirty="0" err="1"/>
              <a:t>ts_log</a:t>
            </a:r>
            <a:r>
              <a:rPr lang="en-US" dirty="0"/>
              <a:t>, order=(2, 1, 0))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8095F2-D83C-BC4E-A525-64C1BAE6779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57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>
            <a:extLst>
              <a:ext uri="{FF2B5EF4-FFF2-40B4-BE49-F238E27FC236}">
                <a16:creationId xmlns:a16="http://schemas.microsoft.com/office/drawing/2014/main" id="{9563D19C-BC72-AB45-833C-987D20A143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8" name="Notes Placeholder 2">
            <a:extLst>
              <a:ext uri="{FF2B5EF4-FFF2-40B4-BE49-F238E27FC236}">
                <a16:creationId xmlns:a16="http://schemas.microsoft.com/office/drawing/2014/main" id="{2A433EE9-C1EA-1643-BB2F-CE3A46FBA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Consider the first-order autoregressive process</a:t>
            </a:r>
          </a:p>
          <a:p>
            <a:pPr>
              <a:spcBef>
                <a:spcPct val="0"/>
              </a:spcBef>
            </a:pPr>
            <a:r>
              <a:rPr lang="en-US" altLang="en-US"/>
              <a:t>Xt=aXt−1+etXt=aXt−1+et</a:t>
            </a:r>
          </a:p>
          <a:p>
            <a:pPr>
              <a:spcBef>
                <a:spcPct val="0"/>
              </a:spcBef>
            </a:pPr>
            <a:r>
              <a:rPr lang="en-US" altLang="en-US"/>
              <a:t>where etet is white noise. The model can also be expressed with all XX's on one side asXt−aXt−1=et.Xt−aXt−1=et.</a:t>
            </a:r>
          </a:p>
          <a:p>
            <a:pPr>
              <a:spcBef>
                <a:spcPct val="0"/>
              </a:spcBef>
            </a:pPr>
            <a:r>
              <a:rPr lang="en-US" altLang="en-US"/>
              <a:t>Using the backshift operator BXt=Xt−1BXt=Xt−1 we can re-express the model compactly as Xt−aBXt=etXt−aBXt=et or, equivalently,</a:t>
            </a:r>
          </a:p>
          <a:p>
            <a:pPr>
              <a:spcBef>
                <a:spcPct val="0"/>
              </a:spcBef>
            </a:pPr>
            <a:r>
              <a:rPr lang="en-US" altLang="en-US"/>
              <a:t>(1−aB)Xt=et.(1−aB)Xt=et.</a:t>
            </a:r>
          </a:p>
          <a:p>
            <a:pPr>
              <a:spcBef>
                <a:spcPct val="0"/>
              </a:spcBef>
            </a:pPr>
            <a:r>
              <a:rPr lang="en-US" altLang="en-US"/>
              <a:t>The characteristic polynomial is 1−ax1−ax. This has a (unique) root at x=1/ax=1/a. Then for |a|&lt;1|a|&lt;1 we have a stationary AR(1)AR(1) process and for |a|&gt;1|a|&gt;1 we have an explosive nonstationary AR(1)AR(1)process. For a=1a=1 we have a random walk which is nonstationary and a </a:t>
            </a:r>
            <a:r>
              <a:rPr lang="en-US" altLang="en-US" i="1"/>
              <a:t>unit</a:t>
            </a:r>
            <a:r>
              <a:rPr lang="en-US" altLang="en-US"/>
              <a:t> root x=1/1=1x=1/1=1. So the unit roots form the boundary between stationarity and nonstationarity. The AR(1)AR(1) model (by virtue of its linear characteristic polynomial) is the simplest to illustrate it.</a:t>
            </a:r>
          </a:p>
          <a:p>
            <a:pPr>
              <a:spcBef>
                <a:spcPct val="0"/>
              </a:spcBef>
            </a:pPr>
            <a:endParaRPr lang="en-US" altLang="en-US"/>
          </a:p>
          <a:p>
            <a:pPr>
              <a:spcBef>
                <a:spcPct val="0"/>
              </a:spcBef>
            </a:pPr>
            <a:r>
              <a:rPr lang="en-US" altLang="en-US"/>
              <a:t>the </a:t>
            </a:r>
            <a:r>
              <a:rPr lang="en-US" altLang="en-US" b="1"/>
              <a:t>characteristic equation</a:t>
            </a:r>
            <a:r>
              <a:rPr lang="en-US" altLang="en-US"/>
              <a:t> (or </a:t>
            </a:r>
            <a:r>
              <a:rPr lang="en-US" altLang="en-US" b="1"/>
              <a:t>auxiliary equation</a:t>
            </a:r>
            <a:r>
              <a:rPr lang="en-US" altLang="en-US" baseline="30000">
                <a:hlinkClick r:id="rId3"/>
              </a:rPr>
              <a:t>[1]</a:t>
            </a:r>
            <a:r>
              <a:rPr lang="en-US" altLang="en-US"/>
              <a:t>) is an </a:t>
            </a:r>
            <a:r>
              <a:rPr lang="en-US" altLang="en-US">
                <a:hlinkClick r:id="rId4" tooltip="Algebraic function"/>
              </a:rPr>
              <a:t>algebraic</a:t>
            </a:r>
            <a:r>
              <a:rPr lang="en-US" altLang="en-US"/>
              <a:t> equation of </a:t>
            </a:r>
            <a:r>
              <a:rPr lang="en-US" altLang="en-US">
                <a:hlinkClick r:id="rId5" tooltip="Degree of a polynomial"/>
              </a:rPr>
              <a:t>degree</a:t>
            </a:r>
            <a:r>
              <a:rPr lang="en-US" altLang="en-US"/>
              <a:t> </a:t>
            </a:r>
            <a:r>
              <a:rPr lang="en-US" altLang="en-US" i="1"/>
              <a:t>n</a:t>
            </a:r>
            <a:r>
              <a:rPr lang="en-US" altLang="en-US"/>
              <a:t> upon which depends the solution of a given </a:t>
            </a:r>
            <a:r>
              <a:rPr lang="en-US" altLang="en-US" i="1"/>
              <a:t>n</a:t>
            </a:r>
            <a:r>
              <a:rPr lang="en-US" altLang="en-US"/>
              <a:t>th-</a:t>
            </a:r>
            <a:r>
              <a:rPr lang="en-US" altLang="en-US">
                <a:hlinkClick r:id="rId6" tooltip="Derivative"/>
              </a:rPr>
              <a:t>order</a:t>
            </a:r>
            <a:r>
              <a:rPr lang="en-US" altLang="en-US"/>
              <a:t> </a:t>
            </a:r>
            <a:r>
              <a:rPr lang="en-US" altLang="en-US">
                <a:hlinkClick r:id="rId7" tooltip="Differential equation"/>
              </a:rPr>
              <a:t>differential equation</a:t>
            </a:r>
            <a:r>
              <a:rPr lang="en-US" altLang="en-US" baseline="30000">
                <a:hlinkClick r:id="rId8"/>
              </a:rPr>
              <a:t>[2]</a:t>
            </a:r>
            <a:r>
              <a:rPr lang="en-US" altLang="en-US"/>
              <a:t> or </a:t>
            </a:r>
            <a:r>
              <a:rPr lang="en-US" altLang="en-US">
                <a:hlinkClick r:id="rId9" tooltip="Linear difference equation"/>
              </a:rPr>
              <a:t>difference equation</a:t>
            </a:r>
            <a:r>
              <a:rPr lang="en-US" altLang="en-US"/>
              <a:t>.</a:t>
            </a:r>
            <a:r>
              <a:rPr lang="en-US" altLang="en-US" baseline="30000">
                <a:hlinkClick r:id="rId10"/>
              </a:rPr>
              <a:t>[3]</a:t>
            </a:r>
            <a:r>
              <a:rPr lang="en-US" altLang="en-US" baseline="30000">
                <a:hlinkClick r:id="rId11"/>
              </a:rPr>
              <a:t>[4]</a:t>
            </a:r>
            <a:r>
              <a:rPr lang="en-US" altLang="en-US"/>
              <a:t> The characteristic equation can only be formed when the differential or difference equation is </a:t>
            </a:r>
            <a:r>
              <a:rPr lang="en-US" altLang="en-US">
                <a:hlinkClick r:id="rId12" tooltip="Linear differential equation"/>
              </a:rPr>
              <a:t>linear</a:t>
            </a:r>
            <a:r>
              <a:rPr lang="en-US" altLang="en-US"/>
              <a:t> and </a:t>
            </a:r>
            <a:r>
              <a:rPr lang="en-US" altLang="en-US">
                <a:hlinkClick r:id="rId13" tooltip="Linear homogeneous differential equation"/>
              </a:rPr>
              <a:t>homogeneous</a:t>
            </a:r>
            <a:r>
              <a:rPr lang="en-US" altLang="en-US"/>
              <a:t>, and has constant </a:t>
            </a:r>
            <a:r>
              <a:rPr lang="en-US" altLang="en-US">
                <a:hlinkClick r:id="rId14" tooltip="Coefficient"/>
              </a:rPr>
              <a:t>coefficients</a:t>
            </a:r>
            <a:r>
              <a:rPr lang="en-US" altLang="en-US"/>
              <a:t>.</a:t>
            </a:r>
            <a:r>
              <a:rPr lang="en-US" altLang="en-US" baseline="30000">
                <a:hlinkClick r:id="rId3"/>
              </a:rPr>
              <a:t>[1]</a:t>
            </a:r>
            <a:r>
              <a:rPr lang="en-US" altLang="en-US"/>
              <a:t> Such a differential equation, with </a:t>
            </a:r>
            <a:r>
              <a:rPr lang="en-US" altLang="en-US" i="1"/>
              <a:t>y</a:t>
            </a:r>
            <a:r>
              <a:rPr lang="en-US" altLang="en-US"/>
              <a:t> as the </a:t>
            </a:r>
            <a:r>
              <a:rPr lang="en-US" altLang="en-US">
                <a:hlinkClick r:id="rId15" tooltip="Dependent variable"/>
              </a:rPr>
              <a:t>dependent variable</a:t>
            </a:r>
            <a:r>
              <a:rPr lang="en-US" altLang="en-US"/>
              <a:t>, superscript </a:t>
            </a:r>
            <a:r>
              <a:rPr lang="en-US" altLang="en-US" i="1"/>
              <a:t>(n)</a:t>
            </a:r>
            <a:r>
              <a:rPr lang="en-US" altLang="en-US"/>
              <a:t> denoting </a:t>
            </a:r>
            <a:r>
              <a:rPr lang="en-US" altLang="en-US" i="1"/>
              <a:t>n</a:t>
            </a:r>
            <a:r>
              <a:rPr lang="en-US" altLang="en-US" baseline="30000"/>
              <a:t>th</a:t>
            </a:r>
            <a:r>
              <a:rPr lang="en-US" altLang="en-US"/>
              <a:t>-derivative, and </a:t>
            </a:r>
            <a:r>
              <a:rPr lang="en-US" altLang="en-US" i="1"/>
              <a:t>a</a:t>
            </a:r>
            <a:r>
              <a:rPr lang="en-US" altLang="en-US" i="1" baseline="-25000"/>
              <a:t>n</a:t>
            </a:r>
            <a:r>
              <a:rPr lang="en-US" altLang="en-US"/>
              <a:t>, </a:t>
            </a:r>
            <a:r>
              <a:rPr lang="en-US" altLang="en-US" i="1"/>
              <a:t>a</a:t>
            </a:r>
            <a:r>
              <a:rPr lang="en-US" altLang="en-US" i="1" baseline="-25000"/>
              <a:t>n</a:t>
            </a:r>
            <a:r>
              <a:rPr lang="en-US" altLang="en-US" baseline="-25000"/>
              <a:t> − 1</a:t>
            </a:r>
            <a:r>
              <a:rPr lang="en-US" altLang="en-US"/>
              <a:t>, ..., </a:t>
            </a:r>
            <a:r>
              <a:rPr lang="en-US" altLang="en-US" i="1"/>
              <a:t>a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a</a:t>
            </a:r>
            <a:r>
              <a:rPr lang="en-US" altLang="en-US" baseline="-25000"/>
              <a:t>0</a:t>
            </a:r>
            <a:r>
              <a:rPr lang="en-US" altLang="en-US"/>
              <a:t> as </a:t>
            </a:r>
            <a:r>
              <a:rPr lang="en-US" altLang="en-US">
                <a:hlinkClick r:id="rId16" tooltip="Mathematical constant"/>
              </a:rPr>
              <a:t>constants</a:t>
            </a:r>
            <a:r>
              <a:rPr lang="en-US" altLang="en-US"/>
              <a:t>, </a:t>
            </a:r>
          </a:p>
        </p:txBody>
      </p:sp>
      <p:sp>
        <p:nvSpPr>
          <p:cNvPr id="86019" name="Slide Number Placeholder 3">
            <a:extLst>
              <a:ext uri="{FF2B5EF4-FFF2-40B4-BE49-F238E27FC236}">
                <a16:creationId xmlns:a16="http://schemas.microsoft.com/office/drawing/2014/main" id="{29C1483F-F032-394D-9003-464E75C0A3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011A0E-5568-C846-A7AB-B3952D285A58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Slide Image Placeholder 1">
            <a:extLst>
              <a:ext uri="{FF2B5EF4-FFF2-40B4-BE49-F238E27FC236}">
                <a16:creationId xmlns:a16="http://schemas.microsoft.com/office/drawing/2014/main" id="{19A4D6F9-E1B8-984C-A502-2112D7FE91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4" name="Notes Placeholder 2">
            <a:extLst>
              <a:ext uri="{FF2B5EF4-FFF2-40B4-BE49-F238E27FC236}">
                <a16:creationId xmlns:a16="http://schemas.microsoft.com/office/drawing/2014/main" id="{A445F879-E644-F243-8284-EBF12ABC21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72035" name="Slide Number Placeholder 3">
            <a:extLst>
              <a:ext uri="{FF2B5EF4-FFF2-40B4-BE49-F238E27FC236}">
                <a16:creationId xmlns:a16="http://schemas.microsoft.com/office/drawing/2014/main" id="{380D4111-7AB2-194B-8B0E-6D11BC80D5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6466E4-876B-D14C-A2CF-BA998D0D39A2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396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>
            <a:extLst>
              <a:ext uri="{FF2B5EF4-FFF2-40B4-BE49-F238E27FC236}">
                <a16:creationId xmlns:a16="http://schemas.microsoft.com/office/drawing/2014/main" id="{96BAAE1F-6E7A-3E4D-A78F-1853663E53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0" name="Notes Placeholder 2">
            <a:extLst>
              <a:ext uri="{FF2B5EF4-FFF2-40B4-BE49-F238E27FC236}">
                <a16:creationId xmlns:a16="http://schemas.microsoft.com/office/drawing/2014/main" id="{6EDEC51C-D69C-8A42-81AE-F5E1514A4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br>
              <a:rPr lang="en-US" altLang="en-US">
                <a:hlinkClick r:id="rId3"/>
              </a:rPr>
            </a:br>
            <a:endParaRPr lang="en-US" altLang="en-US"/>
          </a:p>
        </p:txBody>
      </p:sp>
      <p:sp>
        <p:nvSpPr>
          <p:cNvPr id="99331" name="Slide Number Placeholder 3">
            <a:extLst>
              <a:ext uri="{FF2B5EF4-FFF2-40B4-BE49-F238E27FC236}">
                <a16:creationId xmlns:a16="http://schemas.microsoft.com/office/drawing/2014/main" id="{D34040B4-9901-5B4D-96E7-8D90C1DDCA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E779473-B099-1442-BFC2-26C3E0F26F01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C7F6-F5A6-4A4B-81BB-7EB594C66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ED2D6-D89B-45D4-B980-298D5A34B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65A00-F04F-F146-B0D7-2545A1F6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ED52B-D754-0543-9618-B0B408CE43E4}" type="datetimeFigureOut">
              <a:rPr lang="en-IN"/>
              <a:pPr>
                <a:defRPr/>
              </a:pPr>
              <a:t>26/09/19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CA8FE-E7DA-6147-B628-855B39B2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7E657-B0BF-234F-A591-0705D286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F8E6-E29C-9B4D-8A0C-257D63FDBD0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93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E1C4-BB35-43B8-A52A-D5BAF09C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82762-B21E-4335-BBA9-94B99A23A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926C1-D027-C54C-9227-67A5642D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909CA-A1B1-624D-B11F-D69DA16652F3}" type="datetimeFigureOut">
              <a:rPr lang="en-IN"/>
              <a:pPr>
                <a:defRPr/>
              </a:pPr>
              <a:t>26/09/19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EFA69-F8FB-2844-975B-9871FA83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FF2EF-0B73-BE4D-8EE9-75B64558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BD875E-F3D2-F644-B265-7C7594658A5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6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778CA-CAC1-4D3A-B708-AAB8935B4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B87EF-2585-4684-825A-88FC16F64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2596F-0D36-0943-BC0F-A37AF27F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FB3A5-7E28-3B49-BA96-007C83B0CCF6}" type="datetimeFigureOut">
              <a:rPr lang="en-IN"/>
              <a:pPr>
                <a:defRPr/>
              </a:pPr>
              <a:t>26/09/19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A9C22-F344-FE4B-8E93-812E1DAD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35C34-2398-C947-B596-70A7D66F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19078-5B17-244F-82E4-72F1B29B679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473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837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3B470D79-A49B-904D-A221-C6A27077B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D51C8F57-BF5B-224F-A415-B759B528CE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>
            <a:lvl1pPr algn="l">
              <a:defRPr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ECD3058-214A-254B-8509-EA2B94ADEACF}" type="datetimeFigureOut">
              <a:rPr lang="en-US"/>
              <a:pPr>
                <a:defRPr/>
              </a:pPr>
              <a:t>9/26/19</a:t>
            </a:fld>
            <a:endParaRPr lang="en-US"/>
          </a:p>
        </p:txBody>
      </p:sp>
      <p:sp>
        <p:nvSpPr>
          <p:cNvPr id="7" name="Holder 7">
            <a:extLst>
              <a:ext uri="{FF2B5EF4-FFF2-40B4-BE49-F238E27FC236}">
                <a16:creationId xmlns:a16="http://schemas.microsoft.com/office/drawing/2014/main" id="{7ED2AC0E-C32C-A940-BCCA-8F378E51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 marL="126997">
              <a:defRPr sz="1333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4C7B6C93-598C-5D4F-A54B-5D3186102580}" type="slidenum">
              <a:rPr lang="en-US"/>
              <a:pPr>
                <a:defRPr/>
              </a:pPr>
              <a:t>‹#›</a:t>
            </a:fld>
            <a:endParaRPr lang="en-US" b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52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B2B2C-2E18-484C-8F2B-4FDA467DF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April 13th 2002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C1EC8-746F-7C49-9F6F-F54C5868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Vikas Agrawal, University of Delaware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755CD-B789-CD4E-A1D4-178A50E6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2418BD0-5072-DF49-B1CE-559E340188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227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5C942-7A92-F042-8D7B-0C9CFB46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April 13th 2002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5125A-1093-DC47-AAB4-6C383FA3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Vikas Agrawal, University of Delaware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AD5E-BA78-0F4C-A7DA-529FF8EE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2FCC834-8193-3E47-B537-34010B4927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793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32A3E-9359-4C41-B836-FC8C8A24C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April 13th 2002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D00C8-7FC8-AD47-85A6-AED9C917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Vikas Agrawal, University of Delaware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F4622-6A07-3D43-8EDC-E591EA9D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EFF1EFB-1696-384E-8371-3C43CF7D8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068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531EC-CE11-7844-B4B6-45ADE1E1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April 13th 2002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9C286-A38D-E240-884A-51CB4FB3C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Vikas Agrawal, University of Delaware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B0A95-507D-2D4C-BDF4-677CCA8B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B5A52AB-B980-9341-AC00-5B40AFBDAA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6489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8222B2C-5F44-664C-87E4-5E0E92D539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44C96C5-FA7A-5747-9CD8-B8D273E8E8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3EAC236-3569-4D48-A292-4BFA91E2C6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7C69B-9B35-7D41-8320-3EC6A81074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698622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722503-6AB9-F54F-B0D7-77EA719B9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14C085F-0BDE-6049-B33C-BEB1255F1A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09CF84E-A317-3746-97F7-51A513B605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D19AF-7BCB-0746-B468-4A8E49E648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045972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B84C-23FC-497A-9DB8-227FCCF4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6C87-B361-4EDE-8106-B79E9269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0F3C7-A09D-E645-82D6-9EF9816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1C221-019C-3A49-B822-B22EEF2A7904}" type="datetimeFigureOut">
              <a:rPr lang="en-IN"/>
              <a:pPr>
                <a:defRPr/>
              </a:pPr>
              <a:t>26/09/19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0EC4-4B78-3A46-896C-A135D4AD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E4A06-4AF0-1648-9E9C-A417D52A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E9F20-2971-1143-86C3-B05A1B684E4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962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CF8CC-E97D-8441-888C-D22364BA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April 13th 2002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195F5-21A5-0245-ADD9-45AF18BA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Vikas Agrawal, University of Delaware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F6E9D-047F-AA4F-B2BC-3231A346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255E311-FE7F-4647-8F39-8F953BC4CD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0081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3555C9C-9967-2D46-8824-71C065BAB4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1432E40-1D21-4B42-9DC3-FEC1C9C794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0AACC80-08AF-0B45-96C3-F5DF445C22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485A0-5444-9A4A-8884-2018A17A40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2437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041C49D-8FEA-8F4F-94E8-31AFE9066D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8BEA992-2CCD-484A-B580-CDB9F55962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CEC2097-C909-8D4F-A16A-5BD72765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A74E8-7760-A34C-99C7-7EBD1E2ED1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35551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6720DF-68B0-8B48-81C1-F6C98119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April 13th 2002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2D4C3-BDE6-504C-8233-3A0528B1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Vikas Agrawal, University of Delaware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C7A23-D096-E545-B29C-90CAEFF0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C72A727-9C61-0B41-B70C-2DE11CAEE8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9072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FD309-8253-BD43-A972-D912F4CC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April 13th 2002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6D5DE-A1E7-6541-875C-9C5B07AA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1" charset="-128"/>
              </a:defRPr>
            </a:lvl1pPr>
          </a:lstStyle>
          <a:p>
            <a:pPr>
              <a:defRPr/>
            </a:pPr>
            <a:r>
              <a:rPr lang="en-US"/>
              <a:t>Vikas Agrawal, University of Delaware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24795-A7D4-B946-89A5-158B657A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54DFFDA-CF93-F64E-9441-652765D5A6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30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E4DF-AD42-4958-96B8-B818D71EB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57EEC-6ACA-4890-9709-A17A14C7E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2F979-86F1-8B40-AC00-2C6470ED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591D4-84D3-F548-BBCF-F36FB6263F78}" type="datetimeFigureOut">
              <a:rPr lang="en-IN"/>
              <a:pPr>
                <a:defRPr/>
              </a:pPr>
              <a:t>26/09/19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5A476-40BB-9C4C-BB16-94EA9E72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9915D-CD3F-DB4B-AA75-81287024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B6CF3-B375-0A4E-ACF7-3003706FBB0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35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1B7D-FD77-4D44-B1F8-62599758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0AD7-FDFB-470E-96AB-FE6C9FBD6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340-59A3-4F94-9F0E-6B9B31DB1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211D27C-9E55-3847-9B17-B8075FF0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7596C-3A4A-194B-B8FD-6922240FBC11}" type="datetimeFigureOut">
              <a:rPr lang="en-IN"/>
              <a:pPr>
                <a:defRPr/>
              </a:pPr>
              <a:t>26/09/19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3EE9A8-6AE1-684F-993D-6C808225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22C01E-C78C-C746-811E-DE558371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31B93-22D9-1546-81E2-81F34A710DD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57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7DF4-EA1E-4DF2-884E-1FDCBB03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D9F9D-14F8-4790-9115-94FB66784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961D1-76D1-439D-9D8E-E9797528C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CCF4A-E860-4C01-987E-4C19C36B0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13404-CDB4-4922-9034-720698F2B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9206E55-E9CD-EC4C-B6F1-20F0420C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B0D77-B581-6D4B-AD57-11BF68903EA9}" type="datetimeFigureOut">
              <a:rPr lang="en-IN"/>
              <a:pPr>
                <a:defRPr/>
              </a:pPr>
              <a:t>26/09/19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B3FA1D0-9D91-074F-820C-2FC2D3D4A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3794C1D-782D-C946-A5C9-BDB3B71EB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9BA34-F49C-AC43-B3A8-B4827C57F01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87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B06B-521F-418A-ADE1-3ED4F2E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07FEC-8772-C949-8E2F-01EDF119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ABA10-7D6A-D24F-94C0-2933BF34887A}" type="datetimeFigureOut">
              <a:rPr lang="en-US"/>
              <a:pPr>
                <a:defRPr/>
              </a:pPr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6AB2A-B483-7346-9F12-7F79C097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CAF05-4C96-3F49-AC60-34D32721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8D174-2844-D447-BF44-BD5C59C09A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2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623C69-16BC-774C-B2D5-36324678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85EF7-E047-BC49-9684-0EE19D0C47BB}" type="datetimeFigureOut">
              <a:rPr lang="en-US"/>
              <a:pPr>
                <a:defRPr/>
              </a:pPr>
              <a:t>9/26/19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6C755-3C7D-1E4F-A77C-09F7D335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E9903-B985-0F4E-85CF-1B84C791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30736-5DE6-6C48-BFDD-47E1684FD0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0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F0D2-3A51-48BC-882C-2AF756DC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5B518-579D-43BD-A5D2-B15EC9EBF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1C2D8-A738-4272-9475-210615816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5551A4-290E-5D4F-85AA-24D8E011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B1851-2051-BB4F-823B-E0AB377E233B}" type="datetimeFigureOut">
              <a:rPr lang="en-IN"/>
              <a:pPr>
                <a:defRPr/>
              </a:pPr>
              <a:t>26/09/19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BD6749-CC29-FF40-B3A0-D9D0A1BC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C43783-B60C-A14B-85F2-4F40E1E8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3F606-3765-DC42-8A52-8918AC063D8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46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2452-386B-409F-A4BA-2B92CBFC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C5E5E-1B31-4690-A95B-A81B17B4D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E041F-DA7A-42FE-A6C8-A3653F349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E15321-3A93-FE4C-A490-6A76BC4E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CCDFA-D2F8-C442-A0A3-12779571D5DC}" type="datetimeFigureOut">
              <a:rPr lang="en-IN"/>
              <a:pPr>
                <a:defRPr/>
              </a:pPr>
              <a:t>26/09/19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5895EF6-7F30-F045-87CF-1FB91178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DA116C-E30B-8C4E-B858-590736A0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38A44-07D0-2E40-804F-96CA6251F8C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75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2FED03C1-865A-D44E-A996-F3E230777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14621AF-B8FC-0742-B4CF-AED84305B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E0452-2FF4-4331-B6C8-FC18D5DB5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C8F1BD0-1E09-7344-A87E-A1AD909B0147}" type="datetimeFigureOut">
              <a:rPr lang="en-IN"/>
              <a:pPr>
                <a:defRPr/>
              </a:pPr>
              <a:t>26/09/19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B4950-4147-40C4-9B39-C0D6A49C4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F5262-0D67-4F28-ADDB-98004C7EE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1DEDCB-DEAC-BA4D-9BBE-DCC9E401623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8" r:id="rId6"/>
    <p:sldLayoutId id="2147483739" r:id="rId7"/>
    <p:sldLayoutId id="2147483734" r:id="rId8"/>
    <p:sldLayoutId id="2147483735" r:id="rId9"/>
    <p:sldLayoutId id="2147483736" r:id="rId10"/>
    <p:sldLayoutId id="2147483737" r:id="rId11"/>
    <p:sldLayoutId id="2147483740" r:id="rId12"/>
    <p:sldLayoutId id="2147483741" r:id="rId13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8678EFB-9ED0-F943-981E-53927D4CAB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E625BD2-D3CA-6A47-B9EE-0C2B31C70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4452" name="Rectangle 4">
            <a:extLst>
              <a:ext uri="{FF2B5EF4-FFF2-40B4-BE49-F238E27FC236}">
                <a16:creationId xmlns:a16="http://schemas.microsoft.com/office/drawing/2014/main" id="{E25433CE-F1F7-44E2-A6B6-ED3404243E3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April 13th 2002</a:t>
            </a:r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EB289C5A-801D-4AC2-A2C7-3A9A301A993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Vikas Agrawal, University of Delaware</a:t>
            </a:r>
          </a:p>
        </p:txBody>
      </p:sp>
      <p:sp>
        <p:nvSpPr>
          <p:cNvPr id="104454" name="Rectangle 6">
            <a:extLst>
              <a:ext uri="{FF2B5EF4-FFF2-40B4-BE49-F238E27FC236}">
                <a16:creationId xmlns:a16="http://schemas.microsoft.com/office/drawing/2014/main" id="{3D5C3F72-1A84-4CC4-9E4A-4E7EFCC748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4BD20185-133C-B340-9349-F78A5DF9EA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3079" name="Picture 9" descr="logo-DBI">
            <a:extLst>
              <a:ext uri="{FF2B5EF4-FFF2-40B4-BE49-F238E27FC236}">
                <a16:creationId xmlns:a16="http://schemas.microsoft.com/office/drawing/2014/main" id="{4B4DA63E-60A5-C449-8277-72B94C5664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0" descr="UDshield200">
            <a:extLst>
              <a:ext uri="{FF2B5EF4-FFF2-40B4-BE49-F238E27FC236}">
                <a16:creationId xmlns:a16="http://schemas.microsoft.com/office/drawing/2014/main" id="{204AE534-FB54-A04D-BE3B-B41D16A469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88" y="0"/>
            <a:ext cx="7223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38C5EF2-625A-5740-8F3C-4201E5EAAB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72B1D1D-1F86-1F47-8999-6B69F6C8A9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4452" name="Rectangle 4">
            <a:extLst>
              <a:ext uri="{FF2B5EF4-FFF2-40B4-BE49-F238E27FC236}">
                <a16:creationId xmlns:a16="http://schemas.microsoft.com/office/drawing/2014/main" id="{45600F5A-520E-4E0B-BCD7-135D298D4E7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April 13th 2002</a:t>
            </a:r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D037B3F9-421C-48EE-9280-BCDA3216FFC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Vikas Agrawal, University of Delaware</a:t>
            </a:r>
          </a:p>
        </p:txBody>
      </p:sp>
      <p:sp>
        <p:nvSpPr>
          <p:cNvPr id="104454" name="Rectangle 6">
            <a:extLst>
              <a:ext uri="{FF2B5EF4-FFF2-40B4-BE49-F238E27FC236}">
                <a16:creationId xmlns:a16="http://schemas.microsoft.com/office/drawing/2014/main" id="{20C373EB-EA0C-4858-BDC7-4ADD9211A57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F66B5E85-A49B-F04B-9F83-AA1BC9EF9A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4103" name="Picture 9" descr="logo-DBI">
            <a:extLst>
              <a:ext uri="{FF2B5EF4-FFF2-40B4-BE49-F238E27FC236}">
                <a16:creationId xmlns:a16="http://schemas.microsoft.com/office/drawing/2014/main" id="{9DAA0FB9-8FFD-ED4A-BAE4-D903B97027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0" descr="UDshield200">
            <a:extLst>
              <a:ext uri="{FF2B5EF4-FFF2-40B4-BE49-F238E27FC236}">
                <a16:creationId xmlns:a16="http://schemas.microsoft.com/office/drawing/2014/main" id="{1AE6D1F5-DD24-0A46-A908-B93BFAE038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88" y="0"/>
            <a:ext cx="7223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doi.org/10.1080/0740817X.2014.999180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0740817X.2014.999180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4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oi.org/10.1080/0740817X.2014.999180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516D-F4FB-3D4E-931B-7978DA2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etaClip.mp4">
            <a:hlinkClick r:id="" action="ppaction://media"/>
            <a:extLst>
              <a:ext uri="{FF2B5EF4-FFF2-40B4-BE49-F238E27FC236}">
                <a16:creationId xmlns:a16="http://schemas.microsoft.com/office/drawing/2014/main" id="{6F81CF25-DC0E-1D44-B24A-2FDE732098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162128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FA8A46C6-A308-FD46-AABE-BD6724DC0B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00013"/>
            <a:ext cx="12280900" cy="850900"/>
          </a:xfrm>
        </p:spPr>
        <p:txBody>
          <a:bodyPr/>
          <a:lstStyle/>
          <a:p>
            <a:pPr algn="ctr"/>
            <a:r>
              <a:rPr lang="en-IN" altLang="en-US" sz="4000" dirty="0"/>
              <a:t>We Will Also Not Talk About </a:t>
            </a:r>
            <a:br>
              <a:rPr lang="en-IN" altLang="en-US" sz="4000" dirty="0"/>
            </a:br>
            <a:r>
              <a:rPr lang="en-IN" altLang="en-US" sz="4000" dirty="0"/>
              <a:t>Non-linear Dynamics (Fan and Yao, 2003)</a:t>
            </a:r>
            <a:endParaRPr lang="en-US" altLang="en-US" sz="40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87E9CA-58C8-46F8-97BB-A9B6B3A21B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7928" y="1016637"/>
          <a:ext cx="8997696" cy="539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229F22D-95AC-AC42-AA56-0DFD641207D6}"/>
              </a:ext>
            </a:extLst>
          </p:cNvPr>
          <p:cNvSpPr txBox="1">
            <a:spLocks noChangeArrowheads="1"/>
          </p:cNvSpPr>
          <p:nvPr/>
        </p:nvSpPr>
        <p:spPr bwMode="auto">
          <a:xfrm rot="-1236256">
            <a:off x="3908847" y="2249307"/>
            <a:ext cx="7507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dirty="0">
                <a:solidFill>
                  <a:srgbClr val="FF0000"/>
                </a:solidFill>
              </a:rPr>
              <a:t>We Will Discuss These Another Day</a:t>
            </a:r>
          </a:p>
        </p:txBody>
      </p:sp>
      <p:sp>
        <p:nvSpPr>
          <p:cNvPr id="93188" name="Rectangle 5">
            <a:extLst>
              <a:ext uri="{FF2B5EF4-FFF2-40B4-BE49-F238E27FC236}">
                <a16:creationId xmlns:a16="http://schemas.microsoft.com/office/drawing/2014/main" id="{AD4AB465-A7BC-0D49-8D35-1B5E89E4C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6538"/>
            <a:ext cx="12192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>
                <a:solidFill>
                  <a:srgbClr val="333333"/>
                </a:solidFill>
                <a:latin typeface="Open Sans"/>
              </a:rPr>
              <a:t>Changqing Cheng, Akkarapol Sa-Ngasoongsong, Omer Beyca, Trung Le, Hui Yang, Zhenyu (James) Kong &amp; Satish T.S. Bukkapatnam (2015) Time series forecasting for nonlinear and non-stationary processes: a review and comparative study, IIE Transactions, 47:10, 1053-1071, DOI: </a:t>
            </a:r>
            <a:r>
              <a:rPr lang="en-US" altLang="en-US" sz="700" u="sng">
                <a:solidFill>
                  <a:srgbClr val="333333"/>
                </a:solidFill>
                <a:latin typeface="Open Sans"/>
                <a:hlinkClick r:id="rId7"/>
              </a:rPr>
              <a:t>10.1080/0740817X.2014.999180</a:t>
            </a:r>
            <a:endParaRPr lang="en-US" altLang="en-US" sz="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itle 1">
            <a:extLst>
              <a:ext uri="{FF2B5EF4-FFF2-40B4-BE49-F238E27FC236}">
                <a16:creationId xmlns:a16="http://schemas.microsoft.com/office/drawing/2014/main" id="{01E8B025-6735-E240-A613-F26E22B0F0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4525" y="-67278"/>
            <a:ext cx="10515600" cy="1325563"/>
          </a:xfrm>
        </p:spPr>
        <p:txBody>
          <a:bodyPr/>
          <a:lstStyle/>
          <a:p>
            <a:r>
              <a:rPr lang="en-US" altLang="en-US" sz="3600" dirty="0">
                <a:latin typeface="Algerian"/>
              </a:rPr>
              <a:t>Trend = Equivalent to a Linear Change</a:t>
            </a:r>
            <a:endParaRPr lang="en-US" altLang="en-US" sz="3600" dirty="0"/>
          </a:p>
        </p:txBody>
      </p:sp>
      <p:sp>
        <p:nvSpPr>
          <p:cNvPr id="166914" name="Content Placeholder 2">
            <a:extLst>
              <a:ext uri="{FF2B5EF4-FFF2-40B4-BE49-F238E27FC236}">
                <a16:creationId xmlns:a16="http://schemas.microsoft.com/office/drawing/2014/main" id="{F604616A-4967-E844-AC51-A1534ED818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4525" y="1122363"/>
            <a:ext cx="10515600" cy="4135438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2200" dirty="0"/>
              <a:t>	Trend is component of time series that represents variations of low frequency</a:t>
            </a:r>
          </a:p>
        </p:txBody>
      </p:sp>
      <p:pic>
        <p:nvPicPr>
          <p:cNvPr id="166915" name="Picture 2">
            <a:extLst>
              <a:ext uri="{FF2B5EF4-FFF2-40B4-BE49-F238E27FC236}">
                <a16:creationId xmlns:a16="http://schemas.microsoft.com/office/drawing/2014/main" id="{FAA655CC-DFAD-B347-B01B-4FF498B8A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64" y="1991874"/>
            <a:ext cx="10343223" cy="399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AA736-A6C2-4441-8292-4ED6334A4CEE}"/>
              </a:ext>
            </a:extLst>
          </p:cNvPr>
          <p:cNvSpPr txBox="1"/>
          <p:nvPr/>
        </p:nvSpPr>
        <p:spPr>
          <a:xfrm>
            <a:off x="4164806" y="6127312"/>
            <a:ext cx="4108450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Source: www.oraylis.de/blog/trend-in-times-series-analysis</a:t>
            </a:r>
          </a:p>
        </p:txBody>
      </p:sp>
    </p:spTree>
    <p:extLst>
      <p:ext uri="{BB962C8B-B14F-4D97-AF65-F5344CB8AC3E}">
        <p14:creationId xmlns:p14="http://schemas.microsoft.com/office/powerpoint/2010/main" val="123914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>
            <a:extLst>
              <a:ext uri="{FF2B5EF4-FFF2-40B4-BE49-F238E27FC236}">
                <a16:creationId xmlns:a16="http://schemas.microsoft.com/office/drawing/2014/main" id="{BD58F219-FB5D-7B44-91E4-15A98FF09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8663" y="-179388"/>
            <a:ext cx="10515600" cy="1325563"/>
          </a:xfrm>
        </p:spPr>
        <p:txBody>
          <a:bodyPr/>
          <a:lstStyle/>
          <a:p>
            <a:r>
              <a:rPr lang="en-US" altLang="en-US" sz="3600" dirty="0">
                <a:latin typeface="Algerian"/>
              </a:rPr>
              <a:t>Seasonality = Equivalent to Dependence on Past Values</a:t>
            </a:r>
            <a:endParaRPr lang="en-US" altLang="en-US" sz="3600" dirty="0"/>
          </a:p>
        </p:txBody>
      </p:sp>
      <p:sp>
        <p:nvSpPr>
          <p:cNvPr id="167938" name="Content Placeholder 2">
            <a:extLst>
              <a:ext uri="{FF2B5EF4-FFF2-40B4-BE49-F238E27FC236}">
                <a16:creationId xmlns:a16="http://schemas.microsoft.com/office/drawing/2014/main" id="{A76FCBEA-3661-B04D-9C88-072392FC0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709" y="850825"/>
            <a:ext cx="10986415" cy="4135438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2200" dirty="0"/>
              <a:t>Seasonality is component of time series that represents intra year fluctuations.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 dirty="0"/>
              <a:t>More or less stable year after year (or the relevant time period chunk)</a:t>
            </a:r>
          </a:p>
        </p:txBody>
      </p:sp>
      <p:pic>
        <p:nvPicPr>
          <p:cNvPr id="167939" name="Picture 2">
            <a:extLst>
              <a:ext uri="{FF2B5EF4-FFF2-40B4-BE49-F238E27FC236}">
                <a16:creationId xmlns:a16="http://schemas.microsoft.com/office/drawing/2014/main" id="{A470E1FE-832E-154F-8550-B7BB4AD1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6" y="1850316"/>
            <a:ext cx="9807681" cy="424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TextBox 4">
            <a:extLst>
              <a:ext uri="{FF2B5EF4-FFF2-40B4-BE49-F238E27FC236}">
                <a16:creationId xmlns:a16="http://schemas.microsoft.com/office/drawing/2014/main" id="{9D3CCCB3-17E6-A049-BBED-C85193DF2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6091238"/>
            <a:ext cx="71389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/>
              <a:t>Source: www.epixanalytics.com/modelassist/AtRisk/Model_Assist.htm#Time_series/Seasonal_time_series.htm</a:t>
            </a:r>
          </a:p>
        </p:txBody>
      </p:sp>
    </p:spTree>
    <p:extLst>
      <p:ext uri="{BB962C8B-B14F-4D97-AF65-F5344CB8AC3E}">
        <p14:creationId xmlns:p14="http://schemas.microsoft.com/office/powerpoint/2010/main" val="2928578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itle 1">
            <a:extLst>
              <a:ext uri="{FF2B5EF4-FFF2-40B4-BE49-F238E27FC236}">
                <a16:creationId xmlns:a16="http://schemas.microsoft.com/office/drawing/2014/main" id="{EBFD0CFC-6152-F24E-A587-3A73890B8B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10515600" cy="1325563"/>
          </a:xfrm>
        </p:spPr>
        <p:txBody>
          <a:bodyPr/>
          <a:lstStyle/>
          <a:p>
            <a:r>
              <a:rPr lang="en-US" altLang="en-US" sz="3600" dirty="0">
                <a:latin typeface="Algerian"/>
              </a:rPr>
              <a:t>Trend + Seasonality</a:t>
            </a:r>
            <a:endParaRPr lang="en-US" altLang="en-US" sz="3600" dirty="0"/>
          </a:p>
        </p:txBody>
      </p:sp>
      <p:pic>
        <p:nvPicPr>
          <p:cNvPr id="168963" name="Picture 2">
            <a:extLst>
              <a:ext uri="{FF2B5EF4-FFF2-40B4-BE49-F238E27FC236}">
                <a16:creationId xmlns:a16="http://schemas.microsoft.com/office/drawing/2014/main" id="{A94C0F1C-35AE-2849-A917-F863B25EB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624013"/>
            <a:ext cx="102362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4" name="TextBox 4">
            <a:extLst>
              <a:ext uri="{FF2B5EF4-FFF2-40B4-BE49-F238E27FC236}">
                <a16:creationId xmlns:a16="http://schemas.microsoft.com/office/drawing/2014/main" id="{5D7753AB-0956-C849-904A-A2E2CC5DE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5597525"/>
            <a:ext cx="42100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/>
              <a:t>Source: http://www.gistatgroup.com/cat/examples/ex_1_4.html</a:t>
            </a:r>
          </a:p>
        </p:txBody>
      </p:sp>
    </p:spTree>
    <p:extLst>
      <p:ext uri="{BB962C8B-B14F-4D97-AF65-F5344CB8AC3E}">
        <p14:creationId xmlns:p14="http://schemas.microsoft.com/office/powerpoint/2010/main" val="2880949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15FE-A9A8-AB4A-A58E-7A5CCE6A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777" y="20948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Stationarity?</a:t>
            </a:r>
          </a:p>
        </p:txBody>
      </p:sp>
    </p:spTree>
    <p:extLst>
      <p:ext uri="{BB962C8B-B14F-4D97-AF65-F5344CB8AC3E}">
        <p14:creationId xmlns:p14="http://schemas.microsoft.com/office/powerpoint/2010/main" val="2049373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473C1C62-7014-2A48-8E18-11A6B681F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4850" y="-203200"/>
            <a:ext cx="10515600" cy="1325563"/>
          </a:xfrm>
        </p:spPr>
        <p:txBody>
          <a:bodyPr/>
          <a:lstStyle/>
          <a:p>
            <a:pPr algn="ctr"/>
            <a:r>
              <a:rPr lang="en-US" altLang="en-US" sz="3600"/>
              <a:t>Stationary Series</a:t>
            </a:r>
          </a:p>
        </p:txBody>
      </p:sp>
      <p:pic>
        <p:nvPicPr>
          <p:cNvPr id="76802" name="Picture 2">
            <a:extLst>
              <a:ext uri="{FF2B5EF4-FFF2-40B4-BE49-F238E27FC236}">
                <a16:creationId xmlns:a16="http://schemas.microsoft.com/office/drawing/2014/main" id="{E9CBB951-8077-6345-9DBF-20B9FDA885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4350" y="1638300"/>
            <a:ext cx="5505450" cy="2600325"/>
          </a:xfrm>
        </p:spPr>
      </p:pic>
      <p:pic>
        <p:nvPicPr>
          <p:cNvPr id="76803" name="Picture 3">
            <a:extLst>
              <a:ext uri="{FF2B5EF4-FFF2-40B4-BE49-F238E27FC236}">
                <a16:creationId xmlns:a16="http://schemas.microsoft.com/office/drawing/2014/main" id="{BFE29D72-1936-9A4E-A48F-14F02E8D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5"/>
          <a:stretch>
            <a:fillRect/>
          </a:stretch>
        </p:blipFill>
        <p:spPr bwMode="auto">
          <a:xfrm>
            <a:off x="7300913" y="1638300"/>
            <a:ext cx="2732087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TextBox 5">
            <a:extLst>
              <a:ext uri="{FF2B5EF4-FFF2-40B4-BE49-F238E27FC236}">
                <a16:creationId xmlns:a16="http://schemas.microsoft.com/office/drawing/2014/main" id="{9A0E6414-2ED7-914F-9221-761DB67A8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063" y="444500"/>
            <a:ext cx="3432175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600"/>
              <a:t>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 sz="2200"/>
          </a:p>
          <a:p>
            <a:pPr lvl="1" eaLnBrk="1" hangingPunct="1">
              <a:buFont typeface="Wingdings" pitchFamily="2" charset="2"/>
              <a:buChar char="ü"/>
            </a:pPr>
            <a:r>
              <a:rPr lang="en-US" altLang="en-US" sz="2200"/>
              <a:t> Constant Mean</a:t>
            </a:r>
          </a:p>
          <a:p>
            <a:pPr eaLnBrk="1" hangingPunct="1"/>
            <a:endParaRPr lang="en-US" altLang="en-US" sz="2200"/>
          </a:p>
          <a:p>
            <a:pPr eaLnBrk="1" hangingPunct="1"/>
            <a:endParaRPr lang="en-US" altLang="en-US" sz="2200"/>
          </a:p>
          <a:p>
            <a:pPr eaLnBrk="1" hangingPunct="1"/>
            <a:endParaRPr lang="en-US" altLang="en-US" sz="2200"/>
          </a:p>
          <a:p>
            <a:pPr eaLnBrk="1" hangingPunct="1"/>
            <a:endParaRPr lang="en-US" altLang="en-US" sz="2200"/>
          </a:p>
          <a:p>
            <a:pPr eaLnBrk="1" hangingPunct="1"/>
            <a:endParaRPr lang="en-US" altLang="en-US" sz="2200"/>
          </a:p>
          <a:p>
            <a:pPr eaLnBrk="1" hangingPunct="1"/>
            <a:endParaRPr lang="en-US" altLang="en-US" sz="2200"/>
          </a:p>
          <a:p>
            <a:pPr eaLnBrk="1" hangingPunct="1"/>
            <a:endParaRPr lang="en-US" altLang="en-US" sz="2200"/>
          </a:p>
          <a:p>
            <a:pPr lvl="1" eaLnBrk="1" hangingPunct="1">
              <a:buFont typeface="Wingdings" pitchFamily="2" charset="2"/>
              <a:buChar char="ü"/>
            </a:pPr>
            <a:r>
              <a:rPr lang="en-US" altLang="en-US" sz="2200"/>
              <a:t> Constant Variance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76805" name="TextBox 6">
            <a:extLst>
              <a:ext uri="{FF2B5EF4-FFF2-40B4-BE49-F238E27FC236}">
                <a16:creationId xmlns:a16="http://schemas.microsoft.com/office/drawing/2014/main" id="{4A3438A6-E438-CB41-8489-D334A4365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7813" y="6007100"/>
            <a:ext cx="680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i="1" dirty="0"/>
              <a:t>Why do we care about Stationarity in Time Series Forecasting?</a:t>
            </a:r>
          </a:p>
          <a:p>
            <a:pPr algn="ctr" eaLnBrk="1" hangingPunct="1"/>
            <a:r>
              <a:rPr lang="en-US" altLang="en-US" sz="2000" dirty="0"/>
              <a:t>Because That Lets Us Use Simpler Models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1">
            <a:extLst>
              <a:ext uri="{FF2B5EF4-FFF2-40B4-BE49-F238E27FC236}">
                <a16:creationId xmlns:a16="http://schemas.microsoft.com/office/drawing/2014/main" id="{1D39C09F-72DE-0A4F-B163-1A38BB244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7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9B250E-BA34-BF4D-9FC5-9C75857A3511}"/>
              </a:ext>
            </a:extLst>
          </p:cNvPr>
          <p:cNvSpPr txBox="1"/>
          <p:nvPr/>
        </p:nvSpPr>
        <p:spPr>
          <a:xfrm>
            <a:off x="10231820" y="6353503"/>
            <a:ext cx="18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Strict Stationarity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DF08937C-BBCF-7548-B131-95E42A773C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913" y="-185738"/>
            <a:ext cx="12003087" cy="1325563"/>
          </a:xfrm>
        </p:spPr>
        <p:txBody>
          <a:bodyPr/>
          <a:lstStyle/>
          <a:p>
            <a:pPr algn="ctr"/>
            <a:r>
              <a:rPr lang="en-US" altLang="en-US"/>
              <a:t>Types of Stationarity - 1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A334269-5F6E-4846-BF7A-35AFE341C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71440"/>
              </p:ext>
            </p:extLst>
          </p:nvPr>
        </p:nvGraphicFramePr>
        <p:xfrm>
          <a:off x="359764" y="1139844"/>
          <a:ext cx="5355236" cy="54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8851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976FBA-94C0-9045-8953-77F82D694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64"/>
          <a:stretch>
            <a:fillRect/>
          </a:stretch>
        </p:blipFill>
        <p:spPr bwMode="auto">
          <a:xfrm>
            <a:off x="5715000" y="587375"/>
            <a:ext cx="609600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9">
            <a:extLst>
              <a:ext uri="{FF2B5EF4-FFF2-40B4-BE49-F238E27FC236}">
                <a16:creationId xmlns:a16="http://schemas.microsoft.com/office/drawing/2014/main" id="{37D20B79-E35C-8643-9BC0-70A3BC0A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3267075"/>
            <a:ext cx="5356225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1">
            <a:extLst>
              <a:ext uri="{FF2B5EF4-FFF2-40B4-BE49-F238E27FC236}">
                <a16:creationId xmlns:a16="http://schemas.microsoft.com/office/drawing/2014/main" id="{160E6E60-EDBC-894F-8BA7-2712EC1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"/>
            <a:ext cx="12192000" cy="594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2">
            <a:extLst>
              <a:ext uri="{FF2B5EF4-FFF2-40B4-BE49-F238E27FC236}">
                <a16:creationId xmlns:a16="http://schemas.microsoft.com/office/drawing/2014/main" id="{949C7647-91C7-7D4F-829C-00DB3593A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931" y="6065109"/>
            <a:ext cx="82121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600" dirty="0"/>
              <a:t>Mean and Variance Do Not Change in Time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EE4C5A48-F5A8-674D-A588-B6FB53347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913" y="-185738"/>
            <a:ext cx="12003087" cy="1325563"/>
          </a:xfrm>
        </p:spPr>
        <p:txBody>
          <a:bodyPr/>
          <a:lstStyle/>
          <a:p>
            <a:pPr algn="ctr"/>
            <a:r>
              <a:rPr lang="en-US" altLang="en-US"/>
              <a:t>Types of Stationarity - 2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A334269-5F6E-4846-BF7A-35AFE341C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708274"/>
              </p:ext>
            </p:extLst>
          </p:nvPr>
        </p:nvGraphicFramePr>
        <p:xfrm>
          <a:off x="359764" y="1139844"/>
          <a:ext cx="5116245" cy="54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0899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3E3BFE0-B996-B541-9574-2EC51F57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749300"/>
            <a:ext cx="397351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Picture 2" descr="Image result for trend stationary process">
            <a:extLst>
              <a:ext uri="{FF2B5EF4-FFF2-40B4-BE49-F238E27FC236}">
                <a16:creationId xmlns:a16="http://schemas.microsoft.com/office/drawing/2014/main" id="{6E51B7AB-E760-1848-87A7-75263E8B3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3632200"/>
            <a:ext cx="436880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2">
            <a:extLst>
              <a:ext uri="{FF2B5EF4-FFF2-40B4-BE49-F238E27FC236}">
                <a16:creationId xmlns:a16="http://schemas.microsoft.com/office/drawing/2014/main" id="{C97C41BA-C919-084D-81A0-2476B0423C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4754" name="Picture 27">
            <a:extLst>
              <a:ext uri="{FF2B5EF4-FFF2-40B4-BE49-F238E27FC236}">
                <a16:creationId xmlns:a16="http://schemas.microsoft.com/office/drawing/2014/main" id="{1CCA2831-F8E5-7F41-AFC4-94C60EE32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4788"/>
            <a:ext cx="12134850" cy="706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93E39E-755E-A041-8882-D60654110FDF}"/>
              </a:ext>
            </a:extLst>
          </p:cNvPr>
          <p:cNvSpPr txBox="1"/>
          <p:nvPr/>
        </p:nvSpPr>
        <p:spPr>
          <a:xfrm>
            <a:off x="104932" y="-184666"/>
            <a:ext cx="2840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Dynamics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>
            <a:extLst>
              <a:ext uri="{FF2B5EF4-FFF2-40B4-BE49-F238E27FC236}">
                <a16:creationId xmlns:a16="http://schemas.microsoft.com/office/drawing/2014/main" id="{67464DF6-7D98-1D4B-A84A-8C20158ED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913" y="-66675"/>
            <a:ext cx="6056312" cy="1325563"/>
          </a:xfrm>
        </p:spPr>
        <p:txBody>
          <a:bodyPr/>
          <a:lstStyle/>
          <a:p>
            <a:pPr algn="ctr"/>
            <a:r>
              <a:rPr lang="en-US" altLang="en-US" dirty="0"/>
              <a:t>Types of Stationarity - 2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A334269-5F6E-4846-BF7A-35AFE341C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272457"/>
              </p:ext>
            </p:extLst>
          </p:nvPr>
        </p:nvGraphicFramePr>
        <p:xfrm>
          <a:off x="359764" y="1139844"/>
          <a:ext cx="6815587" cy="54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23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E8E312-EBC3-1A49-A668-1D9061CE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388" y="0"/>
            <a:ext cx="4489450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F62CD8A-F244-3646-8242-3CA349F7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388" y="3429000"/>
            <a:ext cx="4489450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5383A9F4-C450-0344-AB51-217FCA2EDE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456" y="-38091"/>
            <a:ext cx="12003087" cy="1325563"/>
          </a:xfrm>
        </p:spPr>
        <p:txBody>
          <a:bodyPr/>
          <a:lstStyle/>
          <a:p>
            <a:pPr algn="ctr"/>
            <a:r>
              <a:rPr lang="en-US" altLang="en-US" dirty="0"/>
              <a:t>Types of Stationarity – 3 (Beyond Today’s Scope)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A334269-5F6E-4846-BF7A-35AFE341C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743875"/>
              </p:ext>
            </p:extLst>
          </p:nvPr>
        </p:nvGraphicFramePr>
        <p:xfrm>
          <a:off x="359764" y="1139844"/>
          <a:ext cx="5736236" cy="54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2947" name="Picture 6">
            <a:extLst>
              <a:ext uri="{FF2B5EF4-FFF2-40B4-BE49-F238E27FC236}">
                <a16:creationId xmlns:a16="http://schemas.microsoft.com/office/drawing/2014/main" id="{A5D8C8E7-97B1-7A4B-96C7-2A1428DEC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5100"/>
            <a:ext cx="5811838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C854EB29-DE69-2643-9961-2477C668A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872" y="160000"/>
            <a:ext cx="11997127" cy="1325563"/>
          </a:xfrm>
        </p:spPr>
        <p:txBody>
          <a:bodyPr/>
          <a:lstStyle/>
          <a:p>
            <a:r>
              <a:rPr lang="en-IN" altLang="en-US" sz="4800" dirty="0"/>
              <a:t>Claim: One Cannot Find a Real World Process Which is Stationary, Left to Itself</a:t>
            </a:r>
            <a:endParaRPr lang="en-US" altLang="en-US" sz="4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668948-7B02-4B29-868D-74ADE3694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34248"/>
              </p:ext>
            </p:extLst>
          </p:nvPr>
        </p:nvGraphicFramePr>
        <p:xfrm>
          <a:off x="194872" y="1560060"/>
          <a:ext cx="11997128" cy="5063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33EE949-D799-764C-B843-BA3CF9AE0699}"/>
              </a:ext>
            </a:extLst>
          </p:cNvPr>
          <p:cNvSpPr txBox="1"/>
          <p:nvPr/>
        </p:nvSpPr>
        <p:spPr>
          <a:xfrm>
            <a:off x="833438" y="2987675"/>
            <a:ext cx="10277475" cy="584200"/>
          </a:xfrm>
          <a:prstGeom prst="rect">
            <a:avLst/>
          </a:prstGeom>
        </p:spPr>
        <p:txBody>
          <a:bodyPr lIns="0" tIns="0" rIns="0" bIns="0"/>
          <a:lstStyle/>
          <a:p>
            <a:pPr marL="169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T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i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m</a:t>
            </a:r>
            <a:r>
              <a:rPr sz="3733" b="1" spc="-27" dirty="0">
                <a:solidFill>
                  <a:srgbClr val="2D8EC5"/>
                </a:solidFill>
                <a:latin typeface="Georgia"/>
                <a:cs typeface="Georgia"/>
              </a:rPr>
              <a:t>e </a:t>
            </a:r>
            <a:r>
              <a:rPr sz="3733" b="1" spc="-40" dirty="0">
                <a:solidFill>
                  <a:srgbClr val="2D8EC5"/>
                </a:solidFill>
                <a:latin typeface="Georgia"/>
                <a:cs typeface="Georgia"/>
              </a:rPr>
              <a:t>S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13" dirty="0">
                <a:solidFill>
                  <a:srgbClr val="2D8EC5"/>
                </a:solidFill>
                <a:latin typeface="Georgia"/>
                <a:cs typeface="Georgia"/>
              </a:rPr>
              <a:t>r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i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s </a:t>
            </a: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F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o</a:t>
            </a:r>
            <a:r>
              <a:rPr sz="3733" b="1" spc="-13" dirty="0">
                <a:solidFill>
                  <a:srgbClr val="2D8EC5"/>
                </a:solidFill>
                <a:latin typeface="Georgia"/>
                <a:cs typeface="Georgia"/>
              </a:rPr>
              <a:t>r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c</a:t>
            </a:r>
            <a:r>
              <a:rPr sz="3733" b="1" spc="-40" dirty="0">
                <a:solidFill>
                  <a:srgbClr val="2D8EC5"/>
                </a:solidFill>
                <a:latin typeface="Georgia"/>
                <a:cs typeface="Georgia"/>
              </a:rPr>
              <a:t>a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stin</a:t>
            </a:r>
            <a:r>
              <a:rPr sz="3733" b="1" spc="-27" dirty="0">
                <a:solidFill>
                  <a:srgbClr val="2D8EC5"/>
                </a:solidFill>
                <a:latin typeface="Georgia"/>
                <a:cs typeface="Georgia"/>
              </a:rPr>
              <a:t>g R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q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ui</a:t>
            </a:r>
            <a:r>
              <a:rPr sz="3733" b="1" spc="-13" dirty="0">
                <a:solidFill>
                  <a:srgbClr val="2D8EC5"/>
                </a:solidFill>
                <a:latin typeface="Georgia"/>
                <a:cs typeface="Georgia"/>
              </a:rPr>
              <a:t>r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s </a:t>
            </a:r>
            <a:r>
              <a:rPr sz="3733" b="1" spc="-27" dirty="0">
                <a:solidFill>
                  <a:srgbClr val="2D8EC5"/>
                </a:solidFill>
                <a:latin typeface="Georgia"/>
                <a:cs typeface="Georgia"/>
              </a:rPr>
              <a:t>a</a:t>
            </a: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 M</a:t>
            </a:r>
            <a:r>
              <a:rPr sz="3733" b="1" spc="-40" dirty="0">
                <a:solidFill>
                  <a:srgbClr val="2D8EC5"/>
                </a:solidFill>
                <a:latin typeface="Georgia"/>
                <a:cs typeface="Georgia"/>
              </a:rPr>
              <a:t>o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d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dirty="0">
                <a:solidFill>
                  <a:srgbClr val="2D8EC5"/>
                </a:solidFill>
                <a:latin typeface="Georgia"/>
                <a:cs typeface="Georgia"/>
              </a:rPr>
              <a:t>l</a:t>
            </a:r>
            <a:endParaRPr sz="3733">
              <a:latin typeface="Georgia"/>
              <a:cs typeface="Georgi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E46E10-059A-3F4E-A27F-3B23D366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lIns="0" tIns="0" rIns="0" bIns="0">
            <a:noAutofit/>
          </a:bodyPr>
          <a:lstStyle/>
          <a:p>
            <a:pPr marL="126997">
              <a:defRPr/>
            </a:pPr>
            <a:fld id="{A1D583B6-9B74-D442-870C-24074B60C194}" type="slidenum">
              <a:rPr sz="1333" b="1" dirty="0">
                <a:solidFill>
                  <a:srgbClr val="FFFFFF"/>
                </a:solidFill>
                <a:latin typeface="Arial"/>
                <a:cs typeface="Arial"/>
              </a:rPr>
              <a:pPr marL="126997">
                <a:defRPr/>
              </a:pPr>
              <a:t>23</a:t>
            </a:fld>
            <a:endParaRPr sz="1333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2241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02B5A5C-92D7-2140-A9F9-682A8C38E9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lIns="0" tIns="182392" rIns="0" bIns="0" rtlCol="0">
            <a:noAutofit/>
          </a:bodyPr>
          <a:lstStyle/>
          <a:p>
            <a:pPr marL="266693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T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i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m</a:t>
            </a:r>
            <a:r>
              <a:rPr sz="3733" b="1" spc="-27" dirty="0">
                <a:solidFill>
                  <a:srgbClr val="2D8EC5"/>
                </a:solidFill>
                <a:latin typeface="Georgia"/>
                <a:cs typeface="Georgia"/>
              </a:rPr>
              <a:t>e </a:t>
            </a:r>
            <a:r>
              <a:rPr sz="3733" b="1" spc="-40" dirty="0">
                <a:solidFill>
                  <a:srgbClr val="2D8EC5"/>
                </a:solidFill>
                <a:latin typeface="Georgia"/>
                <a:cs typeface="Georgia"/>
              </a:rPr>
              <a:t>S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13" dirty="0">
                <a:solidFill>
                  <a:srgbClr val="2D8EC5"/>
                </a:solidFill>
                <a:latin typeface="Georgia"/>
                <a:cs typeface="Georgia"/>
              </a:rPr>
              <a:t>r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i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s </a:t>
            </a: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F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o</a:t>
            </a:r>
            <a:r>
              <a:rPr sz="3733" b="1" spc="-13" dirty="0">
                <a:solidFill>
                  <a:srgbClr val="2D8EC5"/>
                </a:solidFill>
                <a:latin typeface="Georgia"/>
                <a:cs typeface="Georgia"/>
              </a:rPr>
              <a:t>r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c</a:t>
            </a:r>
            <a:r>
              <a:rPr sz="3733" b="1" spc="-40" dirty="0">
                <a:solidFill>
                  <a:srgbClr val="2D8EC5"/>
                </a:solidFill>
                <a:latin typeface="Georgia"/>
                <a:cs typeface="Georgia"/>
              </a:rPr>
              <a:t>a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stin</a:t>
            </a:r>
            <a:r>
              <a:rPr sz="3733" b="1" spc="-27" dirty="0">
                <a:solidFill>
                  <a:srgbClr val="2D8EC5"/>
                </a:solidFill>
                <a:latin typeface="Georgia"/>
                <a:cs typeface="Georgia"/>
              </a:rPr>
              <a:t>g R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q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ui</a:t>
            </a:r>
            <a:r>
              <a:rPr sz="3733" b="1" spc="-13" dirty="0">
                <a:solidFill>
                  <a:srgbClr val="2D8EC5"/>
                </a:solidFill>
                <a:latin typeface="Georgia"/>
                <a:cs typeface="Georgia"/>
              </a:rPr>
              <a:t>r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s </a:t>
            </a: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M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o</a:t>
            </a:r>
            <a:r>
              <a:rPr sz="3733" b="1" spc="7" dirty="0">
                <a:solidFill>
                  <a:srgbClr val="2D8EC5"/>
                </a:solidFill>
                <a:latin typeface="Georgia"/>
                <a:cs typeface="Georgia"/>
              </a:rPr>
              <a:t>d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ls</a:t>
            </a:r>
            <a:endParaRPr sz="3733">
              <a:latin typeface="Georgia"/>
              <a:cs typeface="Georgia"/>
            </a:endParaRPr>
          </a:p>
        </p:txBody>
      </p:sp>
      <p:sp>
        <p:nvSpPr>
          <p:cNvPr id="155650" name="object 3">
            <a:extLst>
              <a:ext uri="{FF2B5EF4-FFF2-40B4-BE49-F238E27FC236}">
                <a16:creationId xmlns:a16="http://schemas.microsoft.com/office/drawing/2014/main" id="{3E7FDD86-F8CD-0A4E-9D25-990D1CCEE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038" y="2339975"/>
            <a:ext cx="9802812" cy="18319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55651" name="object 4">
            <a:extLst>
              <a:ext uri="{FF2B5EF4-FFF2-40B4-BE49-F238E27FC236}">
                <a16:creationId xmlns:a16="http://schemas.microsoft.com/office/drawing/2014/main" id="{CCAC0361-7DC9-4F43-8B9E-8DD50B2250F7}"/>
              </a:ext>
            </a:extLst>
          </p:cNvPr>
          <p:cNvSpPr>
            <a:spLocks/>
          </p:cNvSpPr>
          <p:nvPr/>
        </p:nvSpPr>
        <p:spPr bwMode="auto">
          <a:xfrm>
            <a:off x="2646363" y="2043113"/>
            <a:ext cx="8107362" cy="593725"/>
          </a:xfrm>
          <a:custGeom>
            <a:avLst/>
            <a:gdLst>
              <a:gd name="T0" fmla="*/ 0 w 6079524"/>
              <a:gd name="T1" fmla="*/ 444843 h 444843"/>
              <a:gd name="T2" fmla="*/ 6079524 w 6079524"/>
              <a:gd name="T3" fmla="*/ 444843 h 444843"/>
              <a:gd name="T4" fmla="*/ 6079524 w 6079524"/>
              <a:gd name="T5" fmla="*/ 0 h 444843"/>
              <a:gd name="T6" fmla="*/ 0 w 6079524"/>
              <a:gd name="T7" fmla="*/ 0 h 444843"/>
              <a:gd name="T8" fmla="*/ 0 w 6079524"/>
              <a:gd name="T9" fmla="*/ 444843 h 444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79524" h="444843">
                <a:moveTo>
                  <a:pt x="0" y="444843"/>
                </a:moveTo>
                <a:lnTo>
                  <a:pt x="6079524" y="444843"/>
                </a:lnTo>
                <a:lnTo>
                  <a:pt x="6079524" y="0"/>
                </a:lnTo>
                <a:lnTo>
                  <a:pt x="0" y="0"/>
                </a:lnTo>
                <a:lnTo>
                  <a:pt x="0" y="4448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6B27E84-07D4-9F47-BB8F-145D49417833}"/>
              </a:ext>
            </a:extLst>
          </p:cNvPr>
          <p:cNvSpPr txBox="1"/>
          <p:nvPr/>
        </p:nvSpPr>
        <p:spPr>
          <a:xfrm>
            <a:off x="11374438" y="6478588"/>
            <a:ext cx="220662" cy="219075"/>
          </a:xfrm>
          <a:prstGeom prst="rect">
            <a:avLst/>
          </a:prstGeom>
        </p:spPr>
        <p:txBody>
          <a:bodyPr lIns="0" tIns="0" rIns="0" bIns="0"/>
          <a:lstStyle/>
          <a:p>
            <a:pPr marL="169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333" b="1" spc="-13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333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083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object 2">
            <a:extLst>
              <a:ext uri="{FF2B5EF4-FFF2-40B4-BE49-F238E27FC236}">
                <a16:creationId xmlns:a16="http://schemas.microsoft.com/office/drawing/2014/main" id="{53754B6A-D95E-A746-AB44-CA6963E7DCCF}"/>
              </a:ext>
            </a:extLst>
          </p:cNvPr>
          <p:cNvSpPr>
            <a:spLocks/>
          </p:cNvSpPr>
          <p:nvPr/>
        </p:nvSpPr>
        <p:spPr bwMode="auto">
          <a:xfrm>
            <a:off x="506413" y="6342063"/>
            <a:ext cx="1617662" cy="501650"/>
          </a:xfrm>
          <a:custGeom>
            <a:avLst/>
            <a:gdLst>
              <a:gd name="T0" fmla="*/ 0 w 1212350"/>
              <a:gd name="T1" fmla="*/ 375637 h 375637"/>
              <a:gd name="T2" fmla="*/ 1212350 w 1212350"/>
              <a:gd name="T3" fmla="*/ 375637 h 375637"/>
              <a:gd name="T4" fmla="*/ 1212350 w 1212350"/>
              <a:gd name="T5" fmla="*/ 0 h 375637"/>
              <a:gd name="T6" fmla="*/ 0 w 1212350"/>
              <a:gd name="T7" fmla="*/ 0 h 375637"/>
              <a:gd name="T8" fmla="*/ 0 w 1212350"/>
              <a:gd name="T9" fmla="*/ 375637 h 375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2350" h="375637">
                <a:moveTo>
                  <a:pt x="0" y="375637"/>
                </a:moveTo>
                <a:lnTo>
                  <a:pt x="1212350" y="375637"/>
                </a:lnTo>
                <a:lnTo>
                  <a:pt x="1212350" y="0"/>
                </a:lnTo>
                <a:lnTo>
                  <a:pt x="0" y="0"/>
                </a:lnTo>
                <a:lnTo>
                  <a:pt x="0" y="3756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8041049-9326-1348-94A4-2C1DBB41B8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938" y="-296863"/>
            <a:ext cx="10515601" cy="1325563"/>
          </a:xfrm>
        </p:spPr>
        <p:txBody>
          <a:bodyPr lIns="0" tIns="182392" rIns="0" bIns="0" rtlCol="0">
            <a:noAutofit/>
          </a:bodyPr>
          <a:lstStyle/>
          <a:p>
            <a:pPr marL="266693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sz="2800" b="1" spc="-7" dirty="0">
                <a:solidFill>
                  <a:schemeClr val="bg1"/>
                </a:solidFill>
                <a:latin typeface="Georgia"/>
                <a:cs typeface="Georgia"/>
              </a:rPr>
              <a:t>T</a:t>
            </a:r>
            <a:r>
              <a:rPr sz="2800" b="1" spc="-20" dirty="0">
                <a:solidFill>
                  <a:schemeClr val="bg1"/>
                </a:solidFill>
                <a:latin typeface="Georgia"/>
                <a:cs typeface="Georgia"/>
              </a:rPr>
              <a:t>i</a:t>
            </a:r>
            <a:r>
              <a:rPr sz="2800" b="1" spc="-33" dirty="0">
                <a:solidFill>
                  <a:schemeClr val="bg1"/>
                </a:solidFill>
                <a:latin typeface="Georgia"/>
                <a:cs typeface="Georgia"/>
              </a:rPr>
              <a:t>m</a:t>
            </a:r>
            <a:r>
              <a:rPr sz="2800" b="1" spc="-27" dirty="0">
                <a:solidFill>
                  <a:schemeClr val="bg1"/>
                </a:solidFill>
                <a:latin typeface="Georgia"/>
                <a:cs typeface="Georgia"/>
              </a:rPr>
              <a:t>e </a:t>
            </a:r>
            <a:r>
              <a:rPr sz="2800" b="1" spc="-40" dirty="0">
                <a:solidFill>
                  <a:schemeClr val="bg1"/>
                </a:solidFill>
                <a:latin typeface="Georgia"/>
                <a:cs typeface="Georgia"/>
              </a:rPr>
              <a:t>S</a:t>
            </a:r>
            <a:r>
              <a:rPr sz="2800" b="1" spc="-33" dirty="0">
                <a:solidFill>
                  <a:schemeClr val="bg1"/>
                </a:solidFill>
                <a:latin typeface="Georgia"/>
                <a:cs typeface="Georgia"/>
              </a:rPr>
              <a:t>e</a:t>
            </a:r>
            <a:r>
              <a:rPr sz="2800" b="1" spc="-13" dirty="0">
                <a:solidFill>
                  <a:schemeClr val="bg1"/>
                </a:solidFill>
                <a:latin typeface="Georgia"/>
                <a:cs typeface="Georgia"/>
              </a:rPr>
              <a:t>r</a:t>
            </a:r>
            <a:r>
              <a:rPr sz="2800" b="1" spc="-20" dirty="0">
                <a:solidFill>
                  <a:schemeClr val="bg1"/>
                </a:solidFill>
                <a:latin typeface="Georgia"/>
                <a:cs typeface="Georgia"/>
              </a:rPr>
              <a:t>i</a:t>
            </a:r>
            <a:r>
              <a:rPr sz="2800" b="1" spc="-33" dirty="0">
                <a:solidFill>
                  <a:schemeClr val="bg1"/>
                </a:solidFill>
                <a:latin typeface="Georgia"/>
                <a:cs typeface="Georgia"/>
              </a:rPr>
              <a:t>e</a:t>
            </a:r>
            <a:r>
              <a:rPr sz="2800" b="1" spc="-20" dirty="0">
                <a:solidFill>
                  <a:schemeClr val="bg1"/>
                </a:solidFill>
                <a:latin typeface="Georgia"/>
                <a:cs typeface="Georgia"/>
              </a:rPr>
              <a:t>s </a:t>
            </a:r>
            <a:r>
              <a:rPr sz="2800" b="1" spc="-7" dirty="0">
                <a:solidFill>
                  <a:schemeClr val="bg1"/>
                </a:solidFill>
                <a:latin typeface="Georgia"/>
                <a:cs typeface="Georgia"/>
              </a:rPr>
              <a:t>F</a:t>
            </a:r>
            <a:r>
              <a:rPr sz="2800" b="1" spc="-33" dirty="0">
                <a:solidFill>
                  <a:schemeClr val="bg1"/>
                </a:solidFill>
                <a:latin typeface="Georgia"/>
                <a:cs typeface="Georgia"/>
              </a:rPr>
              <a:t>o</a:t>
            </a:r>
            <a:r>
              <a:rPr sz="2800" b="1" spc="-13" dirty="0">
                <a:solidFill>
                  <a:schemeClr val="bg1"/>
                </a:solidFill>
                <a:latin typeface="Georgia"/>
                <a:cs typeface="Georgia"/>
              </a:rPr>
              <a:t>r</a:t>
            </a:r>
            <a:r>
              <a:rPr sz="2800" b="1" spc="-33" dirty="0">
                <a:solidFill>
                  <a:schemeClr val="bg1"/>
                </a:solidFill>
                <a:latin typeface="Georgia"/>
                <a:cs typeface="Georgia"/>
              </a:rPr>
              <a:t>e</a:t>
            </a:r>
            <a:r>
              <a:rPr sz="2800" b="1" spc="-20" dirty="0">
                <a:solidFill>
                  <a:schemeClr val="bg1"/>
                </a:solidFill>
                <a:latin typeface="Georgia"/>
                <a:cs typeface="Georgia"/>
              </a:rPr>
              <a:t>c</a:t>
            </a:r>
            <a:r>
              <a:rPr sz="2800" b="1" spc="-40" dirty="0">
                <a:solidFill>
                  <a:schemeClr val="bg1"/>
                </a:solidFill>
                <a:latin typeface="Georgia"/>
                <a:cs typeface="Georgia"/>
              </a:rPr>
              <a:t>a</a:t>
            </a:r>
            <a:r>
              <a:rPr sz="2800" b="1" spc="-20" dirty="0">
                <a:solidFill>
                  <a:schemeClr val="bg1"/>
                </a:solidFill>
                <a:latin typeface="Georgia"/>
                <a:cs typeface="Georgia"/>
              </a:rPr>
              <a:t>stin</a:t>
            </a:r>
            <a:r>
              <a:rPr sz="2800" b="1" spc="-27" dirty="0">
                <a:solidFill>
                  <a:schemeClr val="bg1"/>
                </a:solidFill>
                <a:latin typeface="Georgia"/>
                <a:cs typeface="Georgia"/>
              </a:rPr>
              <a:t>g R</a:t>
            </a:r>
            <a:r>
              <a:rPr sz="2800" b="1" spc="-33" dirty="0">
                <a:solidFill>
                  <a:schemeClr val="bg1"/>
                </a:solidFill>
                <a:latin typeface="Georgia"/>
                <a:cs typeface="Georgia"/>
              </a:rPr>
              <a:t>e</a:t>
            </a:r>
            <a:r>
              <a:rPr sz="2800" b="1" spc="-7" dirty="0">
                <a:solidFill>
                  <a:schemeClr val="bg1"/>
                </a:solidFill>
                <a:latin typeface="Georgia"/>
                <a:cs typeface="Georgia"/>
              </a:rPr>
              <a:t>q</a:t>
            </a:r>
            <a:r>
              <a:rPr sz="2800" b="1" spc="-20" dirty="0">
                <a:solidFill>
                  <a:schemeClr val="bg1"/>
                </a:solidFill>
                <a:latin typeface="Georgia"/>
                <a:cs typeface="Georgia"/>
              </a:rPr>
              <a:t>ui</a:t>
            </a:r>
            <a:r>
              <a:rPr sz="2800" b="1" spc="-13" dirty="0">
                <a:solidFill>
                  <a:schemeClr val="bg1"/>
                </a:solidFill>
                <a:latin typeface="Georgia"/>
                <a:cs typeface="Georgia"/>
              </a:rPr>
              <a:t>r</a:t>
            </a:r>
            <a:r>
              <a:rPr sz="2800" b="1" spc="-33" dirty="0">
                <a:solidFill>
                  <a:schemeClr val="bg1"/>
                </a:solidFill>
                <a:latin typeface="Georgia"/>
                <a:cs typeface="Georgia"/>
              </a:rPr>
              <a:t>e</a:t>
            </a:r>
            <a:r>
              <a:rPr sz="2800" b="1" spc="-20" dirty="0">
                <a:solidFill>
                  <a:schemeClr val="bg1"/>
                </a:solidFill>
                <a:latin typeface="Georgia"/>
                <a:cs typeface="Georgia"/>
              </a:rPr>
              <a:t>s </a:t>
            </a:r>
            <a:r>
              <a:rPr sz="2800" b="1" spc="-7" dirty="0">
                <a:solidFill>
                  <a:schemeClr val="bg1"/>
                </a:solidFill>
                <a:latin typeface="Georgia"/>
                <a:cs typeface="Georgia"/>
              </a:rPr>
              <a:t>M</a:t>
            </a:r>
            <a:r>
              <a:rPr sz="2800" b="1" spc="-33" dirty="0">
                <a:solidFill>
                  <a:schemeClr val="bg1"/>
                </a:solidFill>
                <a:latin typeface="Georgia"/>
                <a:cs typeface="Georgia"/>
              </a:rPr>
              <a:t>o</a:t>
            </a:r>
            <a:r>
              <a:rPr sz="2800" b="1" spc="7" dirty="0">
                <a:solidFill>
                  <a:schemeClr val="bg1"/>
                </a:solidFill>
                <a:latin typeface="Georgia"/>
                <a:cs typeface="Georgia"/>
              </a:rPr>
              <a:t>d</a:t>
            </a:r>
            <a:r>
              <a:rPr sz="2800" b="1" spc="-33" dirty="0">
                <a:solidFill>
                  <a:schemeClr val="bg1"/>
                </a:solidFill>
                <a:latin typeface="Georgia"/>
                <a:cs typeface="Georgia"/>
              </a:rPr>
              <a:t>e</a:t>
            </a:r>
            <a:r>
              <a:rPr sz="2800" b="1" spc="-20" dirty="0">
                <a:solidFill>
                  <a:schemeClr val="bg1"/>
                </a:solidFill>
                <a:latin typeface="Georgia"/>
                <a:cs typeface="Georgia"/>
              </a:rPr>
              <a:t>ls</a:t>
            </a:r>
            <a:endParaRPr sz="28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156675" name="object 4">
            <a:extLst>
              <a:ext uri="{FF2B5EF4-FFF2-40B4-BE49-F238E27FC236}">
                <a16:creationId xmlns:a16="http://schemas.microsoft.com/office/drawing/2014/main" id="{90175908-891D-104B-9F89-6D60B0C95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388" y="984250"/>
            <a:ext cx="9801225" cy="18319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56676" name="object 5">
            <a:extLst>
              <a:ext uri="{FF2B5EF4-FFF2-40B4-BE49-F238E27FC236}">
                <a16:creationId xmlns:a16="http://schemas.microsoft.com/office/drawing/2014/main" id="{996B474F-976B-0D4C-9A5B-2F98670F89EA}"/>
              </a:ext>
            </a:extLst>
          </p:cNvPr>
          <p:cNvSpPr>
            <a:spLocks/>
          </p:cNvSpPr>
          <p:nvPr/>
        </p:nvSpPr>
        <p:spPr bwMode="auto">
          <a:xfrm>
            <a:off x="2990850" y="1887538"/>
            <a:ext cx="258763" cy="2360612"/>
          </a:xfrm>
          <a:custGeom>
            <a:avLst/>
            <a:gdLst>
              <a:gd name="T0" fmla="*/ 129685 w 192995"/>
              <a:gd name="T1" fmla="*/ 93739 h 1770095"/>
              <a:gd name="T2" fmla="*/ 0 w 192995"/>
              <a:gd name="T3" fmla="*/ 1767643 h 1770095"/>
              <a:gd name="T4" fmla="*/ 31656 w 192995"/>
              <a:gd name="T5" fmla="*/ 1770095 h 1770095"/>
              <a:gd name="T6" fmla="*/ 161339 w 192995"/>
              <a:gd name="T7" fmla="*/ 96192 h 1770095"/>
              <a:gd name="T8" fmla="*/ 129685 w 192995"/>
              <a:gd name="T9" fmla="*/ 93739 h 1770095"/>
              <a:gd name="T10" fmla="*/ 184561 w 192995"/>
              <a:gd name="T11" fmla="*/ 77910 h 1770095"/>
              <a:gd name="T12" fmla="*/ 130911 w 192995"/>
              <a:gd name="T13" fmla="*/ 77910 h 1770095"/>
              <a:gd name="T14" fmla="*/ 162566 w 192995"/>
              <a:gd name="T15" fmla="*/ 80363 h 1770095"/>
              <a:gd name="T16" fmla="*/ 161339 w 192995"/>
              <a:gd name="T17" fmla="*/ 96192 h 1770095"/>
              <a:gd name="T18" fmla="*/ 192995 w 192995"/>
              <a:gd name="T19" fmla="*/ 98644 h 1770095"/>
              <a:gd name="T20" fmla="*/ 184561 w 192995"/>
              <a:gd name="T21" fmla="*/ 77910 h 1770095"/>
              <a:gd name="T22" fmla="*/ 130911 w 192995"/>
              <a:gd name="T23" fmla="*/ 77910 h 1770095"/>
              <a:gd name="T24" fmla="*/ 129685 w 192995"/>
              <a:gd name="T25" fmla="*/ 93739 h 1770095"/>
              <a:gd name="T26" fmla="*/ 161339 w 192995"/>
              <a:gd name="T27" fmla="*/ 96192 h 1770095"/>
              <a:gd name="T28" fmla="*/ 162566 w 192995"/>
              <a:gd name="T29" fmla="*/ 80363 h 1770095"/>
              <a:gd name="T30" fmla="*/ 130911 w 192995"/>
              <a:gd name="T31" fmla="*/ 77910 h 1770095"/>
              <a:gd name="T32" fmla="*/ 152869 w 192995"/>
              <a:gd name="T33" fmla="*/ 0 h 1770095"/>
              <a:gd name="T34" fmla="*/ 98030 w 192995"/>
              <a:gd name="T35" fmla="*/ 91287 h 1770095"/>
              <a:gd name="T36" fmla="*/ 129685 w 192995"/>
              <a:gd name="T37" fmla="*/ 93739 h 1770095"/>
              <a:gd name="T38" fmla="*/ 130911 w 192995"/>
              <a:gd name="T39" fmla="*/ 77910 h 1770095"/>
              <a:gd name="T40" fmla="*/ 184561 w 192995"/>
              <a:gd name="T41" fmla="*/ 77910 h 1770095"/>
              <a:gd name="T42" fmla="*/ 152869 w 192995"/>
              <a:gd name="T43" fmla="*/ 0 h 1770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2995" h="1770095">
                <a:moveTo>
                  <a:pt x="129685" y="93739"/>
                </a:moveTo>
                <a:lnTo>
                  <a:pt x="0" y="1767643"/>
                </a:lnTo>
                <a:lnTo>
                  <a:pt x="31656" y="1770095"/>
                </a:lnTo>
                <a:lnTo>
                  <a:pt x="161339" y="96192"/>
                </a:lnTo>
                <a:lnTo>
                  <a:pt x="129685" y="93739"/>
                </a:lnTo>
                <a:close/>
              </a:path>
              <a:path w="192995" h="1770095">
                <a:moveTo>
                  <a:pt x="184561" y="77910"/>
                </a:moveTo>
                <a:lnTo>
                  <a:pt x="130911" y="77910"/>
                </a:lnTo>
                <a:lnTo>
                  <a:pt x="162566" y="80363"/>
                </a:lnTo>
                <a:lnTo>
                  <a:pt x="161339" y="96192"/>
                </a:lnTo>
                <a:lnTo>
                  <a:pt x="192995" y="98644"/>
                </a:lnTo>
                <a:lnTo>
                  <a:pt x="184561" y="77910"/>
                </a:lnTo>
                <a:close/>
              </a:path>
              <a:path w="192995" h="1770095">
                <a:moveTo>
                  <a:pt x="130911" y="77910"/>
                </a:moveTo>
                <a:lnTo>
                  <a:pt x="129685" y="93739"/>
                </a:lnTo>
                <a:lnTo>
                  <a:pt x="161339" y="96192"/>
                </a:lnTo>
                <a:lnTo>
                  <a:pt x="162566" y="80363"/>
                </a:lnTo>
                <a:lnTo>
                  <a:pt x="130911" y="77910"/>
                </a:lnTo>
                <a:close/>
              </a:path>
              <a:path w="192995" h="1770095">
                <a:moveTo>
                  <a:pt x="152869" y="0"/>
                </a:moveTo>
                <a:lnTo>
                  <a:pt x="98030" y="91287"/>
                </a:lnTo>
                <a:lnTo>
                  <a:pt x="129685" y="93739"/>
                </a:lnTo>
                <a:lnTo>
                  <a:pt x="130911" y="77910"/>
                </a:lnTo>
                <a:lnTo>
                  <a:pt x="184561" y="77910"/>
                </a:lnTo>
                <a:lnTo>
                  <a:pt x="152869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77" name="object 6">
            <a:extLst>
              <a:ext uri="{FF2B5EF4-FFF2-40B4-BE49-F238E27FC236}">
                <a16:creationId xmlns:a16="http://schemas.microsoft.com/office/drawing/2014/main" id="{E73D1023-258C-C641-87DC-ED0794EEC4BF}"/>
              </a:ext>
            </a:extLst>
          </p:cNvPr>
          <p:cNvSpPr>
            <a:spLocks/>
          </p:cNvSpPr>
          <p:nvPr/>
        </p:nvSpPr>
        <p:spPr bwMode="auto">
          <a:xfrm>
            <a:off x="819150" y="4246563"/>
            <a:ext cx="4386263" cy="1743075"/>
          </a:xfrm>
          <a:custGeom>
            <a:avLst/>
            <a:gdLst>
              <a:gd name="T0" fmla="*/ 0 w 3289200"/>
              <a:gd name="T1" fmla="*/ 0 h 1308000"/>
              <a:gd name="T2" fmla="*/ 3289200 w 3289200"/>
              <a:gd name="T3" fmla="*/ 0 h 1308000"/>
              <a:gd name="T4" fmla="*/ 3289200 w 3289200"/>
              <a:gd name="T5" fmla="*/ 1308000 h 1308000"/>
              <a:gd name="T6" fmla="*/ 0 w 3289200"/>
              <a:gd name="T7" fmla="*/ 1308000 h 1308000"/>
              <a:gd name="T8" fmla="*/ 0 w 3289200"/>
              <a:gd name="T9" fmla="*/ 0 h 130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9200" h="1308000">
                <a:moveTo>
                  <a:pt x="0" y="0"/>
                </a:moveTo>
                <a:lnTo>
                  <a:pt x="3289200" y="0"/>
                </a:lnTo>
                <a:lnTo>
                  <a:pt x="3289200" y="1308000"/>
                </a:lnTo>
                <a:lnTo>
                  <a:pt x="0" y="13080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61FA9C5-EA4B-274F-A01E-753F6803B2C3}"/>
              </a:ext>
            </a:extLst>
          </p:cNvPr>
          <p:cNvSpPr txBox="1"/>
          <p:nvPr/>
        </p:nvSpPr>
        <p:spPr>
          <a:xfrm>
            <a:off x="925513" y="4351338"/>
            <a:ext cx="4132262" cy="1482725"/>
          </a:xfrm>
          <a:prstGeom prst="rect">
            <a:avLst/>
          </a:prstGeom>
        </p:spPr>
        <p:txBody>
          <a:bodyPr lIns="0" tIns="0" rIns="0" bIns="0"/>
          <a:lstStyle>
            <a:lvl1pPr marL="158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A statistical model or a machine learning algorithm</a:t>
            </a:r>
          </a:p>
        </p:txBody>
      </p:sp>
      <p:sp>
        <p:nvSpPr>
          <p:cNvPr id="156679" name="object 8">
            <a:extLst>
              <a:ext uri="{FF2B5EF4-FFF2-40B4-BE49-F238E27FC236}">
                <a16:creationId xmlns:a16="http://schemas.microsoft.com/office/drawing/2014/main" id="{E66E0053-797E-2847-91C3-8163EF310109}"/>
              </a:ext>
            </a:extLst>
          </p:cNvPr>
          <p:cNvSpPr>
            <a:spLocks/>
          </p:cNvSpPr>
          <p:nvPr/>
        </p:nvSpPr>
        <p:spPr bwMode="auto">
          <a:xfrm>
            <a:off x="6964363" y="3175000"/>
            <a:ext cx="1631950" cy="1062038"/>
          </a:xfrm>
          <a:custGeom>
            <a:avLst/>
            <a:gdLst>
              <a:gd name="T0" fmla="*/ 106431 w 1223512"/>
              <a:gd name="T1" fmla="*/ 45824 h 796578"/>
              <a:gd name="T2" fmla="*/ 85816 w 1223512"/>
              <a:gd name="T3" fmla="*/ 77865 h 796578"/>
              <a:gd name="T4" fmla="*/ 1202898 w 1223512"/>
              <a:gd name="T5" fmla="*/ 796578 h 796578"/>
              <a:gd name="T6" fmla="*/ 1223512 w 1223512"/>
              <a:gd name="T7" fmla="*/ 764537 h 796578"/>
              <a:gd name="T8" fmla="*/ 106431 w 1223512"/>
              <a:gd name="T9" fmla="*/ 45824 h 796578"/>
              <a:gd name="T10" fmla="*/ 0 w 1223512"/>
              <a:gd name="T11" fmla="*/ 0 h 796578"/>
              <a:gd name="T12" fmla="*/ 65201 w 1223512"/>
              <a:gd name="T13" fmla="*/ 109907 h 796578"/>
              <a:gd name="T14" fmla="*/ 85816 w 1223512"/>
              <a:gd name="T15" fmla="*/ 77865 h 796578"/>
              <a:gd name="T16" fmla="*/ 69796 w 1223512"/>
              <a:gd name="T17" fmla="*/ 67558 h 796578"/>
              <a:gd name="T18" fmla="*/ 90412 w 1223512"/>
              <a:gd name="T19" fmla="*/ 35518 h 796578"/>
              <a:gd name="T20" fmla="*/ 113063 w 1223512"/>
              <a:gd name="T21" fmla="*/ 35518 h 796578"/>
              <a:gd name="T22" fmla="*/ 127046 w 1223512"/>
              <a:gd name="T23" fmla="*/ 13783 h 796578"/>
              <a:gd name="T24" fmla="*/ 0 w 1223512"/>
              <a:gd name="T25" fmla="*/ 0 h 796578"/>
              <a:gd name="T26" fmla="*/ 90412 w 1223512"/>
              <a:gd name="T27" fmla="*/ 35518 h 796578"/>
              <a:gd name="T28" fmla="*/ 69796 w 1223512"/>
              <a:gd name="T29" fmla="*/ 67558 h 796578"/>
              <a:gd name="T30" fmla="*/ 85816 w 1223512"/>
              <a:gd name="T31" fmla="*/ 77865 h 796578"/>
              <a:gd name="T32" fmla="*/ 106431 w 1223512"/>
              <a:gd name="T33" fmla="*/ 45824 h 796578"/>
              <a:gd name="T34" fmla="*/ 90412 w 1223512"/>
              <a:gd name="T35" fmla="*/ 35518 h 796578"/>
              <a:gd name="T36" fmla="*/ 113063 w 1223512"/>
              <a:gd name="T37" fmla="*/ 35518 h 796578"/>
              <a:gd name="T38" fmla="*/ 90412 w 1223512"/>
              <a:gd name="T39" fmla="*/ 35518 h 796578"/>
              <a:gd name="T40" fmla="*/ 106431 w 1223512"/>
              <a:gd name="T41" fmla="*/ 45824 h 796578"/>
              <a:gd name="T42" fmla="*/ 113063 w 1223512"/>
              <a:gd name="T43" fmla="*/ 35518 h 796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23512" h="796578">
                <a:moveTo>
                  <a:pt x="106431" y="45824"/>
                </a:moveTo>
                <a:lnTo>
                  <a:pt x="85816" y="77865"/>
                </a:lnTo>
                <a:lnTo>
                  <a:pt x="1202898" y="796578"/>
                </a:lnTo>
                <a:lnTo>
                  <a:pt x="1223512" y="764537"/>
                </a:lnTo>
                <a:lnTo>
                  <a:pt x="106431" y="45824"/>
                </a:lnTo>
                <a:close/>
              </a:path>
              <a:path w="1223512" h="796578">
                <a:moveTo>
                  <a:pt x="0" y="0"/>
                </a:moveTo>
                <a:lnTo>
                  <a:pt x="65201" y="109907"/>
                </a:lnTo>
                <a:lnTo>
                  <a:pt x="85816" y="77865"/>
                </a:lnTo>
                <a:lnTo>
                  <a:pt x="69796" y="67558"/>
                </a:lnTo>
                <a:lnTo>
                  <a:pt x="90412" y="35518"/>
                </a:lnTo>
                <a:lnTo>
                  <a:pt x="113063" y="35518"/>
                </a:lnTo>
                <a:lnTo>
                  <a:pt x="127046" y="13783"/>
                </a:lnTo>
                <a:lnTo>
                  <a:pt x="0" y="0"/>
                </a:lnTo>
                <a:close/>
              </a:path>
              <a:path w="1223512" h="796578">
                <a:moveTo>
                  <a:pt x="90412" y="35518"/>
                </a:moveTo>
                <a:lnTo>
                  <a:pt x="69796" y="67558"/>
                </a:lnTo>
                <a:lnTo>
                  <a:pt x="85816" y="77865"/>
                </a:lnTo>
                <a:lnTo>
                  <a:pt x="106431" y="45824"/>
                </a:lnTo>
                <a:lnTo>
                  <a:pt x="90412" y="35518"/>
                </a:lnTo>
                <a:close/>
              </a:path>
              <a:path w="1223512" h="796578">
                <a:moveTo>
                  <a:pt x="113063" y="35518"/>
                </a:moveTo>
                <a:lnTo>
                  <a:pt x="90412" y="35518"/>
                </a:lnTo>
                <a:lnTo>
                  <a:pt x="106431" y="45824"/>
                </a:lnTo>
                <a:lnTo>
                  <a:pt x="113063" y="35518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0" name="object 9">
            <a:extLst>
              <a:ext uri="{FF2B5EF4-FFF2-40B4-BE49-F238E27FC236}">
                <a16:creationId xmlns:a16="http://schemas.microsoft.com/office/drawing/2014/main" id="{2B4EB269-58DF-3F4E-BC82-F78C251DA905}"/>
              </a:ext>
            </a:extLst>
          </p:cNvPr>
          <p:cNvSpPr>
            <a:spLocks/>
          </p:cNvSpPr>
          <p:nvPr/>
        </p:nvSpPr>
        <p:spPr bwMode="auto">
          <a:xfrm>
            <a:off x="382588" y="3098800"/>
            <a:ext cx="2224087" cy="1057275"/>
          </a:xfrm>
          <a:custGeom>
            <a:avLst/>
            <a:gdLst>
              <a:gd name="T0" fmla="*/ 0 w 1668300"/>
              <a:gd name="T1" fmla="*/ 0 h 792900"/>
              <a:gd name="T2" fmla="*/ 1668300 w 1668300"/>
              <a:gd name="T3" fmla="*/ 0 h 792900"/>
              <a:gd name="T4" fmla="*/ 1668300 w 1668300"/>
              <a:gd name="T5" fmla="*/ 792900 h 792900"/>
              <a:gd name="T6" fmla="*/ 0 w 1668300"/>
              <a:gd name="T7" fmla="*/ 792900 h 792900"/>
              <a:gd name="T8" fmla="*/ 0 w 1668300"/>
              <a:gd name="T9" fmla="*/ 0 h 79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8300" h="792900">
                <a:moveTo>
                  <a:pt x="0" y="0"/>
                </a:moveTo>
                <a:lnTo>
                  <a:pt x="1668300" y="0"/>
                </a:lnTo>
                <a:lnTo>
                  <a:pt x="1668300" y="792900"/>
                </a:lnTo>
                <a:lnTo>
                  <a:pt x="0" y="7929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2B55BBA-2B7B-974A-A10D-38F804A534C0}"/>
              </a:ext>
            </a:extLst>
          </p:cNvPr>
          <p:cNvSpPr txBox="1"/>
          <p:nvPr/>
        </p:nvSpPr>
        <p:spPr>
          <a:xfrm>
            <a:off x="487363" y="3198813"/>
            <a:ext cx="1971675" cy="998537"/>
          </a:xfrm>
          <a:prstGeom prst="rect">
            <a:avLst/>
          </a:prstGeom>
        </p:spPr>
        <p:txBody>
          <a:bodyPr lIns="0" tIns="0" rIns="0" bIns="0"/>
          <a:lstStyle>
            <a:lvl1pPr marL="158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1000"/>
              </a:lnSpc>
            </a:pPr>
            <a:r>
              <a:rPr lang="en-US" altLang="en-US" sz="320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Forecast horizon: </a:t>
            </a:r>
            <a:r>
              <a:rPr lang="en-US" altLang="en-US" sz="3200" i="1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</a:t>
            </a:r>
            <a:endParaRPr lang="en-US" altLang="en-US" sz="3200"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56682" name="object 11">
            <a:extLst>
              <a:ext uri="{FF2B5EF4-FFF2-40B4-BE49-F238E27FC236}">
                <a16:creationId xmlns:a16="http://schemas.microsoft.com/office/drawing/2014/main" id="{DF5A8E99-7C1C-CE48-9B5E-1F86C24FFA66}"/>
              </a:ext>
            </a:extLst>
          </p:cNvPr>
          <p:cNvSpPr>
            <a:spLocks/>
          </p:cNvSpPr>
          <p:nvPr/>
        </p:nvSpPr>
        <p:spPr bwMode="auto">
          <a:xfrm>
            <a:off x="1477963" y="1906588"/>
            <a:ext cx="719137" cy="1201737"/>
          </a:xfrm>
          <a:custGeom>
            <a:avLst/>
            <a:gdLst>
              <a:gd name="T0" fmla="*/ 483182 w 539026"/>
              <a:gd name="T1" fmla="*/ 66591 h 900722"/>
              <a:gd name="T2" fmla="*/ 0 w 539026"/>
              <a:gd name="T3" fmla="*/ 886209 h 900722"/>
              <a:gd name="T4" fmla="*/ 24615 w 539026"/>
              <a:gd name="T5" fmla="*/ 900722 h 900722"/>
              <a:gd name="T6" fmla="*/ 507799 w 539026"/>
              <a:gd name="T7" fmla="*/ 81104 h 900722"/>
              <a:gd name="T8" fmla="*/ 483182 w 539026"/>
              <a:gd name="T9" fmla="*/ 66591 h 900722"/>
              <a:gd name="T10" fmla="*/ 535272 w 539026"/>
              <a:gd name="T11" fmla="*/ 54283 h 900722"/>
              <a:gd name="T12" fmla="*/ 490438 w 539026"/>
              <a:gd name="T13" fmla="*/ 54283 h 900722"/>
              <a:gd name="T14" fmla="*/ 515055 w 539026"/>
              <a:gd name="T15" fmla="*/ 68795 h 900722"/>
              <a:gd name="T16" fmla="*/ 507799 w 539026"/>
              <a:gd name="T17" fmla="*/ 81104 h 900722"/>
              <a:gd name="T18" fmla="*/ 532414 w 539026"/>
              <a:gd name="T19" fmla="*/ 95615 h 900722"/>
              <a:gd name="T20" fmla="*/ 535272 w 539026"/>
              <a:gd name="T21" fmla="*/ 54283 h 900722"/>
              <a:gd name="T22" fmla="*/ 490438 w 539026"/>
              <a:gd name="T23" fmla="*/ 54283 h 900722"/>
              <a:gd name="T24" fmla="*/ 483182 w 539026"/>
              <a:gd name="T25" fmla="*/ 66591 h 900722"/>
              <a:gd name="T26" fmla="*/ 507799 w 539026"/>
              <a:gd name="T27" fmla="*/ 81104 h 900722"/>
              <a:gd name="T28" fmla="*/ 515055 w 539026"/>
              <a:gd name="T29" fmla="*/ 68795 h 900722"/>
              <a:gd name="T30" fmla="*/ 490438 w 539026"/>
              <a:gd name="T31" fmla="*/ 54283 h 900722"/>
              <a:gd name="T32" fmla="*/ 539026 w 539026"/>
              <a:gd name="T33" fmla="*/ 0 h 900722"/>
              <a:gd name="T34" fmla="*/ 458566 w 539026"/>
              <a:gd name="T35" fmla="*/ 52080 h 900722"/>
              <a:gd name="T36" fmla="*/ 483182 w 539026"/>
              <a:gd name="T37" fmla="*/ 66591 h 900722"/>
              <a:gd name="T38" fmla="*/ 490438 w 539026"/>
              <a:gd name="T39" fmla="*/ 54283 h 900722"/>
              <a:gd name="T40" fmla="*/ 535272 w 539026"/>
              <a:gd name="T41" fmla="*/ 54283 h 900722"/>
              <a:gd name="T42" fmla="*/ 539026 w 539026"/>
              <a:gd name="T43" fmla="*/ 0 h 900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39026" h="900722">
                <a:moveTo>
                  <a:pt x="483182" y="66591"/>
                </a:moveTo>
                <a:lnTo>
                  <a:pt x="0" y="886209"/>
                </a:lnTo>
                <a:lnTo>
                  <a:pt x="24615" y="900722"/>
                </a:lnTo>
                <a:lnTo>
                  <a:pt x="507799" y="81104"/>
                </a:lnTo>
                <a:lnTo>
                  <a:pt x="483182" y="66591"/>
                </a:lnTo>
                <a:close/>
              </a:path>
              <a:path w="539026" h="900722">
                <a:moveTo>
                  <a:pt x="535272" y="54283"/>
                </a:moveTo>
                <a:lnTo>
                  <a:pt x="490438" y="54283"/>
                </a:lnTo>
                <a:lnTo>
                  <a:pt x="515055" y="68795"/>
                </a:lnTo>
                <a:lnTo>
                  <a:pt x="507799" y="81104"/>
                </a:lnTo>
                <a:lnTo>
                  <a:pt x="532414" y="95615"/>
                </a:lnTo>
                <a:lnTo>
                  <a:pt x="535272" y="54283"/>
                </a:lnTo>
                <a:close/>
              </a:path>
              <a:path w="539026" h="900722">
                <a:moveTo>
                  <a:pt x="490438" y="54283"/>
                </a:moveTo>
                <a:lnTo>
                  <a:pt x="483182" y="66591"/>
                </a:lnTo>
                <a:lnTo>
                  <a:pt x="507799" y="81104"/>
                </a:lnTo>
                <a:lnTo>
                  <a:pt x="515055" y="68795"/>
                </a:lnTo>
                <a:lnTo>
                  <a:pt x="490438" y="54283"/>
                </a:lnTo>
                <a:close/>
              </a:path>
              <a:path w="539026" h="900722">
                <a:moveTo>
                  <a:pt x="539026" y="0"/>
                </a:moveTo>
                <a:lnTo>
                  <a:pt x="458566" y="52080"/>
                </a:lnTo>
                <a:lnTo>
                  <a:pt x="483182" y="66591"/>
                </a:lnTo>
                <a:lnTo>
                  <a:pt x="490438" y="54283"/>
                </a:lnTo>
                <a:lnTo>
                  <a:pt x="535272" y="54283"/>
                </a:lnTo>
                <a:lnTo>
                  <a:pt x="53902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3" name="object 12">
            <a:extLst>
              <a:ext uri="{FF2B5EF4-FFF2-40B4-BE49-F238E27FC236}">
                <a16:creationId xmlns:a16="http://schemas.microsoft.com/office/drawing/2014/main" id="{7A02A61C-A3BE-D043-A275-0FBB201B790C}"/>
              </a:ext>
            </a:extLst>
          </p:cNvPr>
          <p:cNvSpPr>
            <a:spLocks/>
          </p:cNvSpPr>
          <p:nvPr/>
        </p:nvSpPr>
        <p:spPr bwMode="auto">
          <a:xfrm>
            <a:off x="3422650" y="2495550"/>
            <a:ext cx="7085013" cy="679450"/>
          </a:xfrm>
          <a:custGeom>
            <a:avLst/>
            <a:gdLst>
              <a:gd name="T0" fmla="*/ 5313347 w 5313347"/>
              <a:gd name="T1" fmla="*/ 0 h 509386"/>
              <a:gd name="T2" fmla="*/ 5312791 w 5313347"/>
              <a:gd name="T3" fmla="*/ 41312 h 509386"/>
              <a:gd name="T4" fmla="*/ 5311183 w 5313347"/>
              <a:gd name="T5" fmla="*/ 80502 h 509386"/>
              <a:gd name="T6" fmla="*/ 5306987 w 5313347"/>
              <a:gd name="T7" fmla="*/ 134161 h 509386"/>
              <a:gd name="T8" fmla="*/ 5300914 w 5313347"/>
              <a:gd name="T9" fmla="*/ 180095 h 509386"/>
              <a:gd name="T10" fmla="*/ 5290406 w 5313347"/>
              <a:gd name="T11" fmla="*/ 226264 h 509386"/>
              <a:gd name="T12" fmla="*/ 5270899 w 5313347"/>
              <a:gd name="T13" fmla="*/ 254693 h 509386"/>
              <a:gd name="T14" fmla="*/ 2699121 w 5313347"/>
              <a:gd name="T15" fmla="*/ 254693 h 509386"/>
              <a:gd name="T16" fmla="*/ 2695639 w 5313347"/>
              <a:gd name="T17" fmla="*/ 255537 h 509386"/>
              <a:gd name="T18" fmla="*/ 2676761 w 5313347"/>
              <a:gd name="T19" fmla="*/ 292851 h 509386"/>
              <a:gd name="T20" fmla="*/ 2666891 w 5313347"/>
              <a:gd name="T21" fmla="*/ 343634 h 509386"/>
              <a:gd name="T22" fmla="*/ 2661411 w 5313347"/>
              <a:gd name="T23" fmla="*/ 392339 h 509386"/>
              <a:gd name="T24" fmla="*/ 2657906 w 5313347"/>
              <a:gd name="T25" fmla="*/ 448180 h 509386"/>
              <a:gd name="T26" fmla="*/ 2656813 w 5313347"/>
              <a:gd name="T27" fmla="*/ 488497 h 509386"/>
              <a:gd name="T28" fmla="*/ 2656673 w 5313347"/>
              <a:gd name="T29" fmla="*/ 509386 h 509386"/>
              <a:gd name="T30" fmla="*/ 2656532 w 5313347"/>
              <a:gd name="T31" fmla="*/ 488497 h 509386"/>
              <a:gd name="T32" fmla="*/ 2655439 w 5313347"/>
              <a:gd name="T33" fmla="*/ 448180 h 509386"/>
              <a:gd name="T34" fmla="*/ 2651935 w 5313347"/>
              <a:gd name="T35" fmla="*/ 392339 h 509386"/>
              <a:gd name="T36" fmla="*/ 2646455 w 5313347"/>
              <a:gd name="T37" fmla="*/ 343634 h 509386"/>
              <a:gd name="T38" fmla="*/ 2639294 w 5313347"/>
              <a:gd name="T39" fmla="*/ 303833 h 509386"/>
              <a:gd name="T40" fmla="*/ 2624426 w 5313347"/>
              <a:gd name="T41" fmla="*/ 262095 h 509386"/>
              <a:gd name="T42" fmla="*/ 2614226 w 5313347"/>
              <a:gd name="T43" fmla="*/ 254693 h 509386"/>
              <a:gd name="T44" fmla="*/ 42447 w 5313347"/>
              <a:gd name="T45" fmla="*/ 254693 h 509386"/>
              <a:gd name="T46" fmla="*/ 38965 w 5313347"/>
              <a:gd name="T47" fmla="*/ 253848 h 509386"/>
              <a:gd name="T48" fmla="*/ 20087 w 5313347"/>
              <a:gd name="T49" fmla="*/ 216534 h 509386"/>
              <a:gd name="T50" fmla="*/ 10217 w 5313347"/>
              <a:gd name="T51" fmla="*/ 165751 h 509386"/>
              <a:gd name="T52" fmla="*/ 4737 w 5313347"/>
              <a:gd name="T53" fmla="*/ 117046 h 509386"/>
              <a:gd name="T54" fmla="*/ 1233 w 5313347"/>
              <a:gd name="T55" fmla="*/ 61205 h 509386"/>
              <a:gd name="T56" fmla="*/ 140 w 5313347"/>
              <a:gd name="T57" fmla="*/ 20888 h 509386"/>
              <a:gd name="T58" fmla="*/ 0 w 5313347"/>
              <a:gd name="T59" fmla="*/ 0 h 509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313347" h="509386">
                <a:moveTo>
                  <a:pt x="5313347" y="0"/>
                </a:moveTo>
                <a:lnTo>
                  <a:pt x="5312791" y="41312"/>
                </a:lnTo>
                <a:lnTo>
                  <a:pt x="5311183" y="80502"/>
                </a:lnTo>
                <a:lnTo>
                  <a:pt x="5306987" y="134161"/>
                </a:lnTo>
                <a:lnTo>
                  <a:pt x="5300914" y="180095"/>
                </a:lnTo>
                <a:lnTo>
                  <a:pt x="5290406" y="226264"/>
                </a:lnTo>
                <a:lnTo>
                  <a:pt x="5270899" y="254693"/>
                </a:lnTo>
                <a:lnTo>
                  <a:pt x="2699121" y="254693"/>
                </a:lnTo>
                <a:lnTo>
                  <a:pt x="2695639" y="255537"/>
                </a:lnTo>
                <a:lnTo>
                  <a:pt x="2676761" y="292851"/>
                </a:lnTo>
                <a:lnTo>
                  <a:pt x="2666891" y="343634"/>
                </a:lnTo>
                <a:lnTo>
                  <a:pt x="2661411" y="392339"/>
                </a:lnTo>
                <a:lnTo>
                  <a:pt x="2657906" y="448180"/>
                </a:lnTo>
                <a:lnTo>
                  <a:pt x="2656813" y="488497"/>
                </a:lnTo>
                <a:lnTo>
                  <a:pt x="2656673" y="509386"/>
                </a:lnTo>
                <a:lnTo>
                  <a:pt x="2656532" y="488497"/>
                </a:lnTo>
                <a:lnTo>
                  <a:pt x="2655439" y="448180"/>
                </a:lnTo>
                <a:lnTo>
                  <a:pt x="2651935" y="392339"/>
                </a:lnTo>
                <a:lnTo>
                  <a:pt x="2646455" y="343634"/>
                </a:lnTo>
                <a:lnTo>
                  <a:pt x="2639294" y="303833"/>
                </a:lnTo>
                <a:lnTo>
                  <a:pt x="2624426" y="262095"/>
                </a:lnTo>
                <a:lnTo>
                  <a:pt x="2614226" y="254693"/>
                </a:lnTo>
                <a:lnTo>
                  <a:pt x="42447" y="254693"/>
                </a:lnTo>
                <a:lnTo>
                  <a:pt x="38965" y="253848"/>
                </a:lnTo>
                <a:lnTo>
                  <a:pt x="20087" y="216534"/>
                </a:lnTo>
                <a:lnTo>
                  <a:pt x="10217" y="165751"/>
                </a:lnTo>
                <a:lnTo>
                  <a:pt x="4737" y="117046"/>
                </a:lnTo>
                <a:lnTo>
                  <a:pt x="1233" y="61205"/>
                </a:lnTo>
                <a:lnTo>
                  <a:pt x="140" y="20888"/>
                </a:lnTo>
                <a:lnTo>
                  <a:pt x="0" y="0"/>
                </a:lnTo>
              </a:path>
            </a:pathLst>
          </a:custGeom>
          <a:noFill/>
          <a:ln w="317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4" name="object 13">
            <a:extLst>
              <a:ext uri="{FF2B5EF4-FFF2-40B4-BE49-F238E27FC236}">
                <a16:creationId xmlns:a16="http://schemas.microsoft.com/office/drawing/2014/main" id="{18ACEFB9-F9C4-FF43-8665-F5452B51178A}"/>
              </a:ext>
            </a:extLst>
          </p:cNvPr>
          <p:cNvSpPr>
            <a:spLocks/>
          </p:cNvSpPr>
          <p:nvPr/>
        </p:nvSpPr>
        <p:spPr bwMode="auto">
          <a:xfrm>
            <a:off x="3549650" y="2049463"/>
            <a:ext cx="6958013" cy="588962"/>
          </a:xfrm>
          <a:custGeom>
            <a:avLst/>
            <a:gdLst>
              <a:gd name="T0" fmla="*/ 0 w 5217720"/>
              <a:gd name="T1" fmla="*/ 0 h 440956"/>
              <a:gd name="T2" fmla="*/ 5217720 w 5217720"/>
              <a:gd name="T3" fmla="*/ 0 h 440956"/>
              <a:gd name="T4" fmla="*/ 5217720 w 5217720"/>
              <a:gd name="T5" fmla="*/ 440956 h 440956"/>
              <a:gd name="T6" fmla="*/ 0 w 5217720"/>
              <a:gd name="T7" fmla="*/ 440956 h 440956"/>
              <a:gd name="T8" fmla="*/ 0 w 5217720"/>
              <a:gd name="T9" fmla="*/ 0 h 440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7720" h="440956">
                <a:moveTo>
                  <a:pt x="0" y="0"/>
                </a:moveTo>
                <a:lnTo>
                  <a:pt x="5217720" y="0"/>
                </a:lnTo>
                <a:lnTo>
                  <a:pt x="5217720" y="440956"/>
                </a:lnTo>
                <a:lnTo>
                  <a:pt x="0" y="440956"/>
                </a:lnTo>
                <a:lnTo>
                  <a:pt x="0" y="0"/>
                </a:lnTo>
                <a:close/>
              </a:path>
            </a:pathLst>
          </a:custGeom>
          <a:noFill/>
          <a:ln w="3175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5" name="object 14">
            <a:extLst>
              <a:ext uri="{FF2B5EF4-FFF2-40B4-BE49-F238E27FC236}">
                <a16:creationId xmlns:a16="http://schemas.microsoft.com/office/drawing/2014/main" id="{F11D5E0D-42E8-AC42-A370-88BF70F161D7}"/>
              </a:ext>
            </a:extLst>
          </p:cNvPr>
          <p:cNvSpPr>
            <a:spLocks/>
          </p:cNvSpPr>
          <p:nvPr/>
        </p:nvSpPr>
        <p:spPr bwMode="auto">
          <a:xfrm>
            <a:off x="5464175" y="4214813"/>
            <a:ext cx="6237288" cy="1414462"/>
          </a:xfrm>
          <a:custGeom>
            <a:avLst/>
            <a:gdLst>
              <a:gd name="T0" fmla="*/ 0 w 4678200"/>
              <a:gd name="T1" fmla="*/ 0 h 1060500"/>
              <a:gd name="T2" fmla="*/ 4678200 w 4678200"/>
              <a:gd name="T3" fmla="*/ 0 h 1060500"/>
              <a:gd name="T4" fmla="*/ 4678200 w 4678200"/>
              <a:gd name="T5" fmla="*/ 1060500 h 1060500"/>
              <a:gd name="T6" fmla="*/ 0 w 4678200"/>
              <a:gd name="T7" fmla="*/ 1060500 h 1060500"/>
              <a:gd name="T8" fmla="*/ 0 w 4678200"/>
              <a:gd name="T9" fmla="*/ 0 h 1060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78200" h="1060500">
                <a:moveTo>
                  <a:pt x="0" y="0"/>
                </a:moveTo>
                <a:lnTo>
                  <a:pt x="4678200" y="0"/>
                </a:lnTo>
                <a:lnTo>
                  <a:pt x="4678200" y="1060500"/>
                </a:lnTo>
                <a:lnTo>
                  <a:pt x="0" y="10605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5A77306-A7A5-5643-BA3E-6FD91E6068D9}"/>
              </a:ext>
            </a:extLst>
          </p:cNvPr>
          <p:cNvSpPr txBox="1"/>
          <p:nvPr/>
        </p:nvSpPr>
        <p:spPr>
          <a:xfrm>
            <a:off x="5568950" y="4319588"/>
            <a:ext cx="3021013" cy="503237"/>
          </a:xfrm>
          <a:prstGeom prst="rect">
            <a:avLst/>
          </a:prstGeom>
        </p:spPr>
        <p:txBody>
          <a:bodyPr lIns="0" tIns="0" rIns="0" bIns="0"/>
          <a:lstStyle/>
          <a:p>
            <a:pPr marL="169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13" dirty="0">
                <a:latin typeface="Georgia"/>
                <a:cs typeface="Georgia"/>
              </a:rPr>
              <a:t>I</a:t>
            </a:r>
            <a:r>
              <a:rPr sz="3200" spc="-27" dirty="0">
                <a:latin typeface="Georgia"/>
                <a:cs typeface="Georgia"/>
              </a:rPr>
              <a:t>n</a:t>
            </a:r>
            <a:r>
              <a:rPr sz="3200" spc="-13" dirty="0">
                <a:latin typeface="Georgia"/>
                <a:cs typeface="Georgia"/>
              </a:rPr>
              <a:t>f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spc="-13" dirty="0">
                <a:latin typeface="Georgia"/>
                <a:cs typeface="Georgia"/>
              </a:rPr>
              <a:t>r</a:t>
            </a:r>
            <a:r>
              <a:rPr sz="3200" spc="-40" dirty="0">
                <a:latin typeface="Georgia"/>
                <a:cs typeface="Georgia"/>
              </a:rPr>
              <a:t>m</a:t>
            </a:r>
            <a:r>
              <a:rPr sz="3200" spc="-20" dirty="0">
                <a:latin typeface="Georgia"/>
                <a:cs typeface="Georgia"/>
              </a:rPr>
              <a:t>a</a:t>
            </a:r>
            <a:r>
              <a:rPr sz="3200" spc="-7" dirty="0">
                <a:latin typeface="Georgia"/>
                <a:cs typeface="Georgia"/>
              </a:rPr>
              <a:t>t</a:t>
            </a:r>
            <a:r>
              <a:rPr sz="3200" spc="-20" dirty="0">
                <a:latin typeface="Georgia"/>
                <a:cs typeface="Georgia"/>
              </a:rPr>
              <a:t>i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spc="-20" dirty="0">
                <a:latin typeface="Georgia"/>
                <a:cs typeface="Georgia"/>
              </a:rPr>
              <a:t>n</a:t>
            </a:r>
            <a:r>
              <a:rPr sz="3200" spc="-13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Se</a:t>
            </a:r>
            <a:r>
              <a:rPr sz="3200" spc="-7" dirty="0">
                <a:latin typeface="Georgia"/>
                <a:cs typeface="Georgia"/>
              </a:rPr>
              <a:t>t</a:t>
            </a:r>
            <a:r>
              <a:rPr sz="3200" spc="-13" dirty="0">
                <a:latin typeface="Georgia"/>
                <a:cs typeface="Georgia"/>
              </a:rPr>
              <a:t>: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156687" name="object 16">
            <a:extLst>
              <a:ext uri="{FF2B5EF4-FFF2-40B4-BE49-F238E27FC236}">
                <a16:creationId xmlns:a16="http://schemas.microsoft.com/office/drawing/2014/main" id="{4D7F0C45-8D50-5D4F-971C-91B32047B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779963"/>
            <a:ext cx="6030912" cy="7635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451925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E4DEB6A-D33E-3247-B448-31C8BE627F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300" y="-336550"/>
            <a:ext cx="10515600" cy="1325563"/>
          </a:xfrm>
        </p:spPr>
        <p:txBody>
          <a:bodyPr lIns="0" tIns="182392" rIns="0" bIns="0" rtlCol="0">
            <a:noAutofit/>
          </a:bodyPr>
          <a:lstStyle/>
          <a:p>
            <a:pPr marL="266693" fontAlgn="auto">
              <a:lnSpc>
                <a:spcPts val="4453"/>
              </a:lnSpc>
              <a:spcAft>
                <a:spcPts val="0"/>
              </a:spcAft>
              <a:defRPr/>
            </a:pPr>
            <a:r>
              <a:rPr sz="3733" b="1" dirty="0">
                <a:solidFill>
                  <a:schemeClr val="bg1"/>
                </a:solidFill>
                <a:latin typeface="Georgia"/>
                <a:cs typeface="Georgia"/>
              </a:rPr>
              <a:t>A </a:t>
            </a:r>
            <a:r>
              <a:rPr sz="3733" b="1" spc="-7" dirty="0">
                <a:solidFill>
                  <a:schemeClr val="bg1"/>
                </a:solidFill>
                <a:latin typeface="Georgia"/>
                <a:cs typeface="Georgia"/>
              </a:rPr>
              <a:t>N</a:t>
            </a:r>
            <a:r>
              <a:rPr sz="3733" b="1" spc="-40" dirty="0">
                <a:solidFill>
                  <a:schemeClr val="bg1"/>
                </a:solidFill>
                <a:latin typeface="Georgia"/>
                <a:cs typeface="Georgia"/>
              </a:rPr>
              <a:t>a</a:t>
            </a:r>
            <a:r>
              <a:rPr sz="3733" b="1" spc="-20" dirty="0">
                <a:solidFill>
                  <a:schemeClr val="bg1"/>
                </a:solidFill>
                <a:latin typeface="Georgia"/>
                <a:cs typeface="Georgia"/>
              </a:rPr>
              <a:t>ï</a:t>
            </a:r>
            <a:r>
              <a:rPr sz="3733" b="1" spc="-27" dirty="0">
                <a:solidFill>
                  <a:schemeClr val="bg1"/>
                </a:solidFill>
                <a:latin typeface="Georgia"/>
                <a:cs typeface="Georgia"/>
              </a:rPr>
              <a:t>v</a:t>
            </a:r>
            <a:r>
              <a:rPr sz="3733" b="1" spc="-33" dirty="0">
                <a:solidFill>
                  <a:schemeClr val="bg1"/>
                </a:solidFill>
                <a:latin typeface="Georgia"/>
                <a:cs typeface="Georgia"/>
              </a:rPr>
              <a:t>e</a:t>
            </a:r>
            <a:r>
              <a:rPr sz="3733" b="1" dirty="0">
                <a:solidFill>
                  <a:schemeClr val="bg1"/>
                </a:solidFill>
                <a:latin typeface="Georgia"/>
                <a:cs typeface="Georgia"/>
              </a:rPr>
              <a:t>,</a:t>
            </a:r>
            <a:r>
              <a:rPr sz="3733" b="1" spc="7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sz="3733" b="1" dirty="0">
                <a:solidFill>
                  <a:schemeClr val="bg1"/>
                </a:solidFill>
                <a:latin typeface="Georgia"/>
                <a:cs typeface="Georgia"/>
              </a:rPr>
              <a:t>R</a:t>
            </a:r>
            <a:r>
              <a:rPr sz="3733" b="1" spc="-20" dirty="0">
                <a:solidFill>
                  <a:schemeClr val="bg1"/>
                </a:solidFill>
                <a:latin typeface="Georgia"/>
                <a:cs typeface="Georgia"/>
              </a:rPr>
              <a:t>u</a:t>
            </a:r>
            <a:r>
              <a:rPr sz="3733" b="1" spc="-7" dirty="0">
                <a:solidFill>
                  <a:schemeClr val="bg1"/>
                </a:solidFill>
                <a:latin typeface="Georgia"/>
                <a:cs typeface="Georgia"/>
              </a:rPr>
              <a:t>l</a:t>
            </a:r>
            <a:r>
              <a:rPr sz="3733" b="1" spc="-33" dirty="0">
                <a:solidFill>
                  <a:schemeClr val="bg1"/>
                </a:solidFill>
                <a:latin typeface="Georgia"/>
                <a:cs typeface="Georgia"/>
              </a:rPr>
              <a:t>e</a:t>
            </a:r>
            <a:r>
              <a:rPr sz="3733" b="1" spc="-20" dirty="0">
                <a:solidFill>
                  <a:schemeClr val="bg1"/>
                </a:solidFill>
                <a:latin typeface="Georgia"/>
                <a:cs typeface="Georgia"/>
              </a:rPr>
              <a:t>-b</a:t>
            </a:r>
            <a:r>
              <a:rPr sz="3733" b="1" spc="-40" dirty="0">
                <a:solidFill>
                  <a:schemeClr val="bg1"/>
                </a:solidFill>
                <a:latin typeface="Georgia"/>
                <a:cs typeface="Georgia"/>
              </a:rPr>
              <a:t>a</a:t>
            </a:r>
            <a:r>
              <a:rPr sz="3733" b="1" spc="-20" dirty="0">
                <a:solidFill>
                  <a:schemeClr val="bg1"/>
                </a:solidFill>
                <a:latin typeface="Georgia"/>
                <a:cs typeface="Georgia"/>
              </a:rPr>
              <a:t>s</a:t>
            </a:r>
            <a:r>
              <a:rPr sz="3733" b="1" spc="-33" dirty="0">
                <a:solidFill>
                  <a:schemeClr val="bg1"/>
                </a:solidFill>
                <a:latin typeface="Georgia"/>
                <a:cs typeface="Georgia"/>
              </a:rPr>
              <a:t>e</a:t>
            </a:r>
            <a:r>
              <a:rPr sz="3733" b="1" dirty="0">
                <a:solidFill>
                  <a:schemeClr val="bg1"/>
                </a:solidFill>
                <a:latin typeface="Georgia"/>
                <a:cs typeface="Georgia"/>
              </a:rPr>
              <a:t>d</a:t>
            </a:r>
            <a:r>
              <a:rPr sz="3733" b="1" spc="7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sz="3733" b="1" spc="-7" dirty="0">
                <a:solidFill>
                  <a:schemeClr val="bg1"/>
                </a:solidFill>
                <a:latin typeface="Georgia"/>
                <a:cs typeface="Georgia"/>
              </a:rPr>
              <a:t>M</a:t>
            </a:r>
            <a:r>
              <a:rPr sz="3733" b="1" spc="-33" dirty="0">
                <a:solidFill>
                  <a:schemeClr val="bg1"/>
                </a:solidFill>
                <a:latin typeface="Georgia"/>
                <a:cs typeface="Georgia"/>
              </a:rPr>
              <a:t>o</a:t>
            </a:r>
            <a:r>
              <a:rPr sz="3733" b="1" spc="7" dirty="0">
                <a:solidFill>
                  <a:schemeClr val="bg1"/>
                </a:solidFill>
                <a:latin typeface="Georgia"/>
                <a:cs typeface="Georgia"/>
              </a:rPr>
              <a:t>d</a:t>
            </a:r>
            <a:r>
              <a:rPr sz="3733" b="1" spc="-33" dirty="0">
                <a:solidFill>
                  <a:schemeClr val="bg1"/>
                </a:solidFill>
                <a:latin typeface="Georgia"/>
                <a:cs typeface="Georgia"/>
              </a:rPr>
              <a:t>e</a:t>
            </a:r>
            <a:r>
              <a:rPr sz="3733" b="1" spc="-7" dirty="0">
                <a:solidFill>
                  <a:schemeClr val="bg1"/>
                </a:solidFill>
                <a:latin typeface="Georgia"/>
                <a:cs typeface="Georgia"/>
              </a:rPr>
              <a:t>l</a:t>
            </a:r>
            <a:r>
              <a:rPr sz="3733" b="1" dirty="0">
                <a:solidFill>
                  <a:schemeClr val="bg1"/>
                </a:solidFill>
                <a:latin typeface="Georgia"/>
                <a:cs typeface="Georgia"/>
              </a:rPr>
              <a:t>:</a:t>
            </a:r>
            <a:endParaRPr sz="3733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157698" name="object 4">
            <a:extLst>
              <a:ext uri="{FF2B5EF4-FFF2-40B4-BE49-F238E27FC236}">
                <a16:creationId xmlns:a16="http://schemas.microsoft.com/office/drawing/2014/main" id="{F4AD572B-F006-AA4C-BB93-4170D46F9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988" y="3019425"/>
            <a:ext cx="2036762" cy="8937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DFD3B5B-8CF7-ED42-8109-973DA76DE4D4}"/>
              </a:ext>
            </a:extLst>
          </p:cNvPr>
          <p:cNvSpPr txBox="1"/>
          <p:nvPr/>
        </p:nvSpPr>
        <p:spPr>
          <a:xfrm>
            <a:off x="890588" y="1169988"/>
            <a:ext cx="10247312" cy="1485900"/>
          </a:xfrm>
          <a:prstGeom prst="rect">
            <a:avLst/>
          </a:prstGeom>
        </p:spPr>
        <p:txBody>
          <a:bodyPr lIns="0" tIns="0" rIns="0" bIns="0"/>
          <a:lstStyle/>
          <a:p>
            <a:pPr marL="169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27" dirty="0">
                <a:latin typeface="Georgia"/>
                <a:cs typeface="Georgia"/>
              </a:rPr>
              <a:t>A</a:t>
            </a:r>
            <a:r>
              <a:rPr sz="3200" spc="-7" dirty="0">
                <a:latin typeface="Georgia"/>
                <a:cs typeface="Georgia"/>
              </a:rPr>
              <a:t> </a:t>
            </a:r>
            <a:r>
              <a:rPr sz="3200" spc="-40" dirty="0">
                <a:latin typeface="Georgia"/>
                <a:cs typeface="Georgia"/>
              </a:rPr>
              <a:t>m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spc="-7" dirty="0">
                <a:latin typeface="Georgia"/>
                <a:cs typeface="Georgia"/>
              </a:rPr>
              <a:t>d</a:t>
            </a:r>
            <a:r>
              <a:rPr sz="3200" dirty="0">
                <a:latin typeface="Georgia"/>
                <a:cs typeface="Georgia"/>
              </a:rPr>
              <a:t>el,</a:t>
            </a:r>
            <a:r>
              <a:rPr sz="3200" spc="-7" dirty="0">
                <a:latin typeface="Georgia"/>
                <a:cs typeface="Georgia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f</a:t>
            </a:r>
            <a:r>
              <a:rPr sz="3200" i="1" dirty="0">
                <a:latin typeface="Georgia"/>
                <a:cs typeface="Georgia"/>
              </a:rPr>
              <a:t>()</a:t>
            </a:r>
            <a:r>
              <a:rPr sz="3200" spc="-13" dirty="0">
                <a:latin typeface="Georgia"/>
                <a:cs typeface="Georgia"/>
              </a:rPr>
              <a:t>, </a:t>
            </a:r>
            <a:r>
              <a:rPr sz="3200" spc="-7" dirty="0">
                <a:latin typeface="Georgia"/>
                <a:cs typeface="Georgia"/>
              </a:rPr>
              <a:t>c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spc="-13" dirty="0">
                <a:latin typeface="Georgia"/>
                <a:cs typeface="Georgia"/>
              </a:rPr>
              <a:t>u</a:t>
            </a:r>
            <a:r>
              <a:rPr sz="3200" dirty="0">
                <a:latin typeface="Georgia"/>
                <a:cs typeface="Georgia"/>
              </a:rPr>
              <a:t>ld</a:t>
            </a:r>
            <a:r>
              <a:rPr sz="3200" spc="-13" dirty="0">
                <a:latin typeface="Georgia"/>
                <a:cs typeface="Georgia"/>
              </a:rPr>
              <a:t> </a:t>
            </a:r>
            <a:r>
              <a:rPr sz="3200" spc="7" dirty="0">
                <a:latin typeface="Georgia"/>
                <a:cs typeface="Georgia"/>
              </a:rPr>
              <a:t>b</a:t>
            </a:r>
            <a:r>
              <a:rPr sz="3200" dirty="0">
                <a:latin typeface="Georgia"/>
                <a:cs typeface="Georgia"/>
              </a:rPr>
              <a:t>e as</a:t>
            </a:r>
            <a:r>
              <a:rPr sz="3200" spc="-7" dirty="0">
                <a:latin typeface="Georgia"/>
                <a:cs typeface="Georgia"/>
              </a:rPr>
              <a:t> s</a:t>
            </a:r>
            <a:r>
              <a:rPr sz="3200" spc="-20" dirty="0">
                <a:latin typeface="Georgia"/>
                <a:cs typeface="Georgia"/>
              </a:rPr>
              <a:t>i</a:t>
            </a:r>
            <a:r>
              <a:rPr sz="3200" spc="-40" dirty="0">
                <a:latin typeface="Georgia"/>
                <a:cs typeface="Georgia"/>
              </a:rPr>
              <a:t>m</a:t>
            </a:r>
            <a:r>
              <a:rPr sz="3200" dirty="0">
                <a:latin typeface="Georgia"/>
                <a:cs typeface="Georgia"/>
              </a:rPr>
              <a:t>ple as</a:t>
            </a:r>
            <a:r>
              <a:rPr sz="3200" spc="-7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“</a:t>
            </a:r>
            <a:r>
              <a:rPr sz="3200" spc="-20" dirty="0">
                <a:latin typeface="Georgia"/>
                <a:cs typeface="Georgia"/>
              </a:rPr>
              <a:t>a</a:t>
            </a:r>
            <a:r>
              <a:rPr sz="3200" spc="-7" dirty="0">
                <a:latin typeface="Georgia"/>
                <a:cs typeface="Georgia"/>
              </a:rPr>
              <a:t> r</a:t>
            </a:r>
            <a:r>
              <a:rPr sz="3200" spc="-13" dirty="0">
                <a:latin typeface="Georgia"/>
                <a:cs typeface="Georgia"/>
              </a:rPr>
              <a:t>u</a:t>
            </a:r>
            <a:r>
              <a:rPr sz="3200" dirty="0">
                <a:latin typeface="Georgia"/>
                <a:cs typeface="Georgia"/>
              </a:rPr>
              <a:t>le”</a:t>
            </a:r>
            <a:r>
              <a:rPr sz="3200" spc="-7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-</a:t>
            </a:r>
            <a:r>
              <a:rPr sz="3200" spc="-7" dirty="0">
                <a:latin typeface="Georgia"/>
                <a:cs typeface="Georgia"/>
              </a:rPr>
              <a:t> </a:t>
            </a:r>
            <a:r>
              <a:rPr sz="3200" spc="-33" dirty="0">
                <a:latin typeface="Georgia"/>
                <a:cs typeface="Georgia"/>
              </a:rPr>
              <a:t>n</a:t>
            </a:r>
            <a:r>
              <a:rPr sz="3200" spc="-20" dirty="0">
                <a:latin typeface="Georgia"/>
                <a:cs typeface="Georgia"/>
              </a:rPr>
              <a:t>ai</a:t>
            </a:r>
            <a:r>
              <a:rPr sz="3200" spc="-33" dirty="0">
                <a:latin typeface="Georgia"/>
                <a:cs typeface="Georgia"/>
              </a:rPr>
              <a:t>v</a:t>
            </a:r>
            <a:r>
              <a:rPr sz="3200" spc="-20" dirty="0">
                <a:latin typeface="Georgia"/>
                <a:cs typeface="Georgia"/>
              </a:rPr>
              <a:t>e </a:t>
            </a:r>
            <a:r>
              <a:rPr sz="3200" spc="-40" dirty="0">
                <a:latin typeface="Georgia"/>
                <a:cs typeface="Georgia"/>
              </a:rPr>
              <a:t>m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spc="-7" dirty="0">
                <a:latin typeface="Georgia"/>
                <a:cs typeface="Georgia"/>
              </a:rPr>
              <a:t>d</a:t>
            </a:r>
            <a:r>
              <a:rPr sz="3200" dirty="0">
                <a:latin typeface="Georgia"/>
                <a:cs typeface="Georgia"/>
              </a:rPr>
              <a:t>el</a:t>
            </a:r>
            <a:r>
              <a:rPr sz="3200" spc="-13" dirty="0">
                <a:latin typeface="Georgia"/>
                <a:cs typeface="Georgia"/>
              </a:rPr>
              <a:t>:</a:t>
            </a:r>
            <a:endParaRPr sz="3200">
              <a:latin typeface="Georgia"/>
              <a:cs typeface="Georgia"/>
            </a:endParaRPr>
          </a:p>
          <a:p>
            <a:pPr eaLnBrk="1" fontAlgn="auto" hangingPunct="1">
              <a:lnSpc>
                <a:spcPts val="1200"/>
              </a:lnSpc>
              <a:spcBef>
                <a:spcPts val="37"/>
              </a:spcBef>
              <a:spcAft>
                <a:spcPts val="0"/>
              </a:spcAft>
              <a:defRPr/>
            </a:pPr>
            <a:endParaRPr sz="1200">
              <a:latin typeface="+mn-lt"/>
            </a:endParaRPr>
          </a:p>
          <a:p>
            <a:pPr eaLnBrk="1" fontAlgn="auto" hangingPunct="1">
              <a:lnSpc>
                <a:spcPts val="1333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1333">
              <a:latin typeface="+mn-lt"/>
            </a:endParaRPr>
          </a:p>
          <a:p>
            <a:pPr eaLnBrk="1" fontAlgn="auto" hangingPunct="1">
              <a:lnSpc>
                <a:spcPts val="1333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1333">
              <a:latin typeface="+mn-lt"/>
            </a:endParaRPr>
          </a:p>
          <a:p>
            <a:pPr marL="169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20" dirty="0">
                <a:latin typeface="Georgia"/>
                <a:cs typeface="Georgia"/>
              </a:rPr>
              <a:t>T</a:t>
            </a:r>
            <a:r>
              <a:rPr sz="3200" spc="-13" dirty="0">
                <a:latin typeface="Georgia"/>
                <a:cs typeface="Georgia"/>
              </a:rPr>
              <a:t>h</a:t>
            </a:r>
            <a:r>
              <a:rPr sz="3200" dirty="0">
                <a:latin typeface="Georgia"/>
                <a:cs typeface="Georgia"/>
              </a:rPr>
              <a:t>e </a:t>
            </a:r>
            <a:r>
              <a:rPr sz="3200" spc="-13" dirty="0">
                <a:latin typeface="Georgia"/>
                <a:cs typeface="Georgia"/>
              </a:rPr>
              <a:t>f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spc="-7" dirty="0">
                <a:latin typeface="Georgia"/>
                <a:cs typeface="Georgia"/>
              </a:rPr>
              <a:t>r</a:t>
            </a:r>
            <a:r>
              <a:rPr sz="3200" dirty="0">
                <a:latin typeface="Georgia"/>
                <a:cs typeface="Georgia"/>
              </a:rPr>
              <a:t>e</a:t>
            </a:r>
            <a:r>
              <a:rPr sz="3200" spc="-7" dirty="0">
                <a:latin typeface="Georgia"/>
                <a:cs typeface="Georgia"/>
              </a:rPr>
              <a:t>c</a:t>
            </a:r>
            <a:r>
              <a:rPr sz="3200" dirty="0">
                <a:latin typeface="Georgia"/>
                <a:cs typeface="Georgia"/>
              </a:rPr>
              <a:t>a</a:t>
            </a:r>
            <a:r>
              <a:rPr sz="3200" spc="-7" dirty="0">
                <a:latin typeface="Georgia"/>
                <a:cs typeface="Georgia"/>
              </a:rPr>
              <a:t>s</a:t>
            </a:r>
            <a:r>
              <a:rPr sz="3200" dirty="0">
                <a:latin typeface="Georgia"/>
                <a:cs typeface="Georgia"/>
              </a:rPr>
              <a:t>t</a:t>
            </a:r>
            <a:r>
              <a:rPr sz="3200" spc="-13" dirty="0">
                <a:latin typeface="Georgia"/>
                <a:cs typeface="Georgia"/>
              </a:rPr>
              <a:t> f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spc="-13" dirty="0">
                <a:latin typeface="Georgia"/>
                <a:cs typeface="Georgia"/>
              </a:rPr>
              <a:t>r </a:t>
            </a:r>
            <a:r>
              <a:rPr sz="3200" spc="-7" dirty="0">
                <a:latin typeface="Georgia"/>
                <a:cs typeface="Georgia"/>
              </a:rPr>
              <a:t>t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spc="-40" dirty="0">
                <a:latin typeface="Georgia"/>
                <a:cs typeface="Georgia"/>
              </a:rPr>
              <a:t>m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spc="-7" dirty="0">
                <a:latin typeface="Georgia"/>
                <a:cs typeface="Georgia"/>
              </a:rPr>
              <a:t>rr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dirty="0">
                <a:latin typeface="Georgia"/>
                <a:cs typeface="Georgia"/>
              </a:rPr>
              <a:t>w </a:t>
            </a:r>
            <a:r>
              <a:rPr sz="3200" spc="-20" dirty="0">
                <a:latin typeface="Georgia"/>
                <a:cs typeface="Georgia"/>
              </a:rPr>
              <a:t>i</a:t>
            </a:r>
            <a:r>
              <a:rPr sz="3200" dirty="0">
                <a:latin typeface="Georgia"/>
                <a:cs typeface="Georgia"/>
              </a:rPr>
              <a:t>s</a:t>
            </a:r>
            <a:r>
              <a:rPr sz="3200" spc="-7" dirty="0">
                <a:latin typeface="Georgia"/>
                <a:cs typeface="Georgia"/>
              </a:rPr>
              <a:t> t</a:t>
            </a:r>
            <a:r>
              <a:rPr sz="3200" dirty="0">
                <a:latin typeface="Georgia"/>
                <a:cs typeface="Georgia"/>
              </a:rPr>
              <a:t>he </a:t>
            </a:r>
            <a:r>
              <a:rPr sz="3200" spc="7" dirty="0">
                <a:latin typeface="Georgia"/>
                <a:cs typeface="Georgia"/>
              </a:rPr>
              <a:t>ob</a:t>
            </a:r>
            <a:r>
              <a:rPr sz="3200" spc="-7" dirty="0">
                <a:latin typeface="Georgia"/>
                <a:cs typeface="Georgia"/>
              </a:rPr>
              <a:t>s</a:t>
            </a:r>
            <a:r>
              <a:rPr sz="3200" dirty="0">
                <a:latin typeface="Georgia"/>
                <a:cs typeface="Georgia"/>
              </a:rPr>
              <a:t>e</a:t>
            </a:r>
            <a:r>
              <a:rPr sz="3200" spc="-7" dirty="0">
                <a:latin typeface="Georgia"/>
                <a:cs typeface="Georgia"/>
              </a:rPr>
              <a:t>r</a:t>
            </a:r>
            <a:r>
              <a:rPr sz="3200" spc="-27" dirty="0">
                <a:latin typeface="Georgia"/>
                <a:cs typeface="Georgia"/>
              </a:rPr>
              <a:t>v</a:t>
            </a:r>
            <a:r>
              <a:rPr sz="3200" dirty="0">
                <a:latin typeface="Georgia"/>
                <a:cs typeface="Georgia"/>
              </a:rPr>
              <a:t>ed</a:t>
            </a:r>
            <a:r>
              <a:rPr sz="3200" spc="-13" dirty="0">
                <a:latin typeface="Georgia"/>
                <a:cs typeface="Georgia"/>
              </a:rPr>
              <a:t> </a:t>
            </a:r>
            <a:r>
              <a:rPr sz="3200" spc="-27" dirty="0">
                <a:latin typeface="Georgia"/>
                <a:cs typeface="Georgia"/>
              </a:rPr>
              <a:t>v</a:t>
            </a:r>
            <a:r>
              <a:rPr sz="3200" dirty="0">
                <a:latin typeface="Georgia"/>
                <a:cs typeface="Georgia"/>
              </a:rPr>
              <a:t>al</a:t>
            </a:r>
            <a:r>
              <a:rPr sz="3200" spc="-13" dirty="0">
                <a:latin typeface="Georgia"/>
                <a:cs typeface="Georgia"/>
              </a:rPr>
              <a:t>u</a:t>
            </a:r>
            <a:r>
              <a:rPr sz="3200" dirty="0">
                <a:latin typeface="Georgia"/>
                <a:cs typeface="Georgia"/>
              </a:rPr>
              <a:t>e </a:t>
            </a:r>
            <a:r>
              <a:rPr sz="3200" spc="-7" dirty="0">
                <a:latin typeface="Georgia"/>
                <a:cs typeface="Georgia"/>
              </a:rPr>
              <a:t>t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spc="-7" dirty="0">
                <a:latin typeface="Georgia"/>
                <a:cs typeface="Georgia"/>
              </a:rPr>
              <a:t>d</a:t>
            </a:r>
            <a:r>
              <a:rPr sz="3200" dirty="0">
                <a:latin typeface="Georgia"/>
                <a:cs typeface="Georgia"/>
              </a:rPr>
              <a:t>ay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157700" name="object 6">
            <a:extLst>
              <a:ext uri="{FF2B5EF4-FFF2-40B4-BE49-F238E27FC236}">
                <a16:creationId xmlns:a16="http://schemas.microsoft.com/office/drawing/2014/main" id="{09469FF6-74F7-CB4F-B00B-DFB920AA8876}"/>
              </a:ext>
            </a:extLst>
          </p:cNvPr>
          <p:cNvSpPr>
            <a:spLocks/>
          </p:cNvSpPr>
          <p:nvPr/>
        </p:nvSpPr>
        <p:spPr bwMode="auto">
          <a:xfrm>
            <a:off x="3508375" y="4562475"/>
            <a:ext cx="2643188" cy="1057275"/>
          </a:xfrm>
          <a:custGeom>
            <a:avLst/>
            <a:gdLst>
              <a:gd name="T0" fmla="*/ 0 w 1983000"/>
              <a:gd name="T1" fmla="*/ 0 h 792900"/>
              <a:gd name="T2" fmla="*/ 1983000 w 1983000"/>
              <a:gd name="T3" fmla="*/ 0 h 792900"/>
              <a:gd name="T4" fmla="*/ 1983000 w 1983000"/>
              <a:gd name="T5" fmla="*/ 792900 h 792900"/>
              <a:gd name="T6" fmla="*/ 0 w 1983000"/>
              <a:gd name="T7" fmla="*/ 792900 h 792900"/>
              <a:gd name="T8" fmla="*/ 0 w 1983000"/>
              <a:gd name="T9" fmla="*/ 0 h 79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3000" h="792900">
                <a:moveTo>
                  <a:pt x="0" y="0"/>
                </a:moveTo>
                <a:lnTo>
                  <a:pt x="1983000" y="0"/>
                </a:lnTo>
                <a:lnTo>
                  <a:pt x="1983000" y="792900"/>
                </a:lnTo>
                <a:lnTo>
                  <a:pt x="0" y="7929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7701" name="object 7">
            <a:extLst>
              <a:ext uri="{FF2B5EF4-FFF2-40B4-BE49-F238E27FC236}">
                <a16:creationId xmlns:a16="http://schemas.microsoft.com/office/drawing/2014/main" id="{73674A76-0C6A-5440-8BEC-D1D731F6CAC7}"/>
              </a:ext>
            </a:extLst>
          </p:cNvPr>
          <p:cNvSpPr>
            <a:spLocks/>
          </p:cNvSpPr>
          <p:nvPr/>
        </p:nvSpPr>
        <p:spPr bwMode="auto">
          <a:xfrm>
            <a:off x="4814888" y="3787775"/>
            <a:ext cx="620712" cy="787400"/>
          </a:xfrm>
          <a:custGeom>
            <a:avLst/>
            <a:gdLst>
              <a:gd name="T0" fmla="*/ 401999 w 466055"/>
              <a:gd name="T1" fmla="*/ 58733 h 590500"/>
              <a:gd name="T2" fmla="*/ 0 w 466055"/>
              <a:gd name="T3" fmla="*/ 572899 h 590500"/>
              <a:gd name="T4" fmla="*/ 22512 w 466055"/>
              <a:gd name="T5" fmla="*/ 590500 h 590500"/>
              <a:gd name="T6" fmla="*/ 424510 w 466055"/>
              <a:gd name="T7" fmla="*/ 76333 h 590500"/>
              <a:gd name="T8" fmla="*/ 401999 w 466055"/>
              <a:gd name="T9" fmla="*/ 58733 h 590500"/>
              <a:gd name="T10" fmla="*/ 456435 w 466055"/>
              <a:gd name="T11" fmla="*/ 47477 h 590500"/>
              <a:gd name="T12" fmla="*/ 410799 w 466055"/>
              <a:gd name="T13" fmla="*/ 47477 h 590500"/>
              <a:gd name="T14" fmla="*/ 433310 w 466055"/>
              <a:gd name="T15" fmla="*/ 65078 h 590500"/>
              <a:gd name="T16" fmla="*/ 424510 w 466055"/>
              <a:gd name="T17" fmla="*/ 76333 h 590500"/>
              <a:gd name="T18" fmla="*/ 447022 w 466055"/>
              <a:gd name="T19" fmla="*/ 93934 h 590500"/>
              <a:gd name="T20" fmla="*/ 456435 w 466055"/>
              <a:gd name="T21" fmla="*/ 47477 h 590500"/>
              <a:gd name="T22" fmla="*/ 410799 w 466055"/>
              <a:gd name="T23" fmla="*/ 47477 h 590500"/>
              <a:gd name="T24" fmla="*/ 401999 w 466055"/>
              <a:gd name="T25" fmla="*/ 58733 h 590500"/>
              <a:gd name="T26" fmla="*/ 424510 w 466055"/>
              <a:gd name="T27" fmla="*/ 76333 h 590500"/>
              <a:gd name="T28" fmla="*/ 433310 w 466055"/>
              <a:gd name="T29" fmla="*/ 65078 h 590500"/>
              <a:gd name="T30" fmla="*/ 410799 w 466055"/>
              <a:gd name="T31" fmla="*/ 47477 h 590500"/>
              <a:gd name="T32" fmla="*/ 466055 w 466055"/>
              <a:gd name="T33" fmla="*/ 0 h 590500"/>
              <a:gd name="T34" fmla="*/ 379487 w 466055"/>
              <a:gd name="T35" fmla="*/ 41132 h 590500"/>
              <a:gd name="T36" fmla="*/ 401999 w 466055"/>
              <a:gd name="T37" fmla="*/ 58733 h 590500"/>
              <a:gd name="T38" fmla="*/ 410799 w 466055"/>
              <a:gd name="T39" fmla="*/ 47477 h 590500"/>
              <a:gd name="T40" fmla="*/ 456435 w 466055"/>
              <a:gd name="T41" fmla="*/ 47477 h 590500"/>
              <a:gd name="T42" fmla="*/ 466055 w 466055"/>
              <a:gd name="T43" fmla="*/ 0 h 590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6055" h="590500">
                <a:moveTo>
                  <a:pt x="401999" y="58733"/>
                </a:moveTo>
                <a:lnTo>
                  <a:pt x="0" y="572899"/>
                </a:lnTo>
                <a:lnTo>
                  <a:pt x="22512" y="590500"/>
                </a:lnTo>
                <a:lnTo>
                  <a:pt x="424510" y="76333"/>
                </a:lnTo>
                <a:lnTo>
                  <a:pt x="401999" y="58733"/>
                </a:lnTo>
                <a:close/>
              </a:path>
              <a:path w="466055" h="590500">
                <a:moveTo>
                  <a:pt x="456435" y="47477"/>
                </a:moveTo>
                <a:lnTo>
                  <a:pt x="410799" y="47477"/>
                </a:lnTo>
                <a:lnTo>
                  <a:pt x="433310" y="65078"/>
                </a:lnTo>
                <a:lnTo>
                  <a:pt x="424510" y="76333"/>
                </a:lnTo>
                <a:lnTo>
                  <a:pt x="447022" y="93934"/>
                </a:lnTo>
                <a:lnTo>
                  <a:pt x="456435" y="47477"/>
                </a:lnTo>
                <a:close/>
              </a:path>
              <a:path w="466055" h="590500">
                <a:moveTo>
                  <a:pt x="410799" y="47477"/>
                </a:moveTo>
                <a:lnTo>
                  <a:pt x="401999" y="58733"/>
                </a:lnTo>
                <a:lnTo>
                  <a:pt x="424510" y="76333"/>
                </a:lnTo>
                <a:lnTo>
                  <a:pt x="433310" y="65078"/>
                </a:lnTo>
                <a:lnTo>
                  <a:pt x="410799" y="47477"/>
                </a:lnTo>
                <a:close/>
              </a:path>
              <a:path w="466055" h="590500">
                <a:moveTo>
                  <a:pt x="466055" y="0"/>
                </a:moveTo>
                <a:lnTo>
                  <a:pt x="379487" y="41132"/>
                </a:lnTo>
                <a:lnTo>
                  <a:pt x="401999" y="58733"/>
                </a:lnTo>
                <a:lnTo>
                  <a:pt x="410799" y="47477"/>
                </a:lnTo>
                <a:lnTo>
                  <a:pt x="456435" y="47477"/>
                </a:lnTo>
                <a:lnTo>
                  <a:pt x="466055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7702" name="object 8">
            <a:extLst>
              <a:ext uri="{FF2B5EF4-FFF2-40B4-BE49-F238E27FC236}">
                <a16:creationId xmlns:a16="http://schemas.microsoft.com/office/drawing/2014/main" id="{133CD482-6B4F-9848-AABC-980F42B8BEC8}"/>
              </a:ext>
            </a:extLst>
          </p:cNvPr>
          <p:cNvSpPr>
            <a:spLocks/>
          </p:cNvSpPr>
          <p:nvPr/>
        </p:nvSpPr>
        <p:spPr bwMode="auto">
          <a:xfrm>
            <a:off x="6253163" y="4041775"/>
            <a:ext cx="5448300" cy="1631950"/>
          </a:xfrm>
          <a:custGeom>
            <a:avLst/>
            <a:gdLst>
              <a:gd name="T0" fmla="*/ 0 w 4085700"/>
              <a:gd name="T1" fmla="*/ 0 h 1224000"/>
              <a:gd name="T2" fmla="*/ 4085700 w 4085700"/>
              <a:gd name="T3" fmla="*/ 0 h 1224000"/>
              <a:gd name="T4" fmla="*/ 4085700 w 4085700"/>
              <a:gd name="T5" fmla="*/ 1224000 h 1224000"/>
              <a:gd name="T6" fmla="*/ 0 w 4085700"/>
              <a:gd name="T7" fmla="*/ 1224000 h 1224000"/>
              <a:gd name="T8" fmla="*/ 0 w 4085700"/>
              <a:gd name="T9" fmla="*/ 0 h 122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85700" h="1224000">
                <a:moveTo>
                  <a:pt x="0" y="0"/>
                </a:moveTo>
                <a:lnTo>
                  <a:pt x="4085700" y="0"/>
                </a:lnTo>
                <a:lnTo>
                  <a:pt x="4085700" y="1224000"/>
                </a:lnTo>
                <a:lnTo>
                  <a:pt x="0" y="12240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F342013-636C-9547-AB9B-07994F629EF7}"/>
              </a:ext>
            </a:extLst>
          </p:cNvPr>
          <p:cNvSpPr txBox="1"/>
          <p:nvPr/>
        </p:nvSpPr>
        <p:spPr>
          <a:xfrm>
            <a:off x="3613150" y="4144963"/>
            <a:ext cx="5765800" cy="1514475"/>
          </a:xfrm>
          <a:prstGeom prst="rect">
            <a:avLst/>
          </a:prstGeom>
        </p:spPr>
        <p:txBody>
          <a:bodyPr lIns="0" tIns="0" rIns="0" bIns="0"/>
          <a:lstStyle>
            <a:lvl1pPr marL="15875" indent="27447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Information Set:</a:t>
            </a:r>
          </a:p>
          <a:p>
            <a:pPr eaLnBrk="1" hangingPunct="1">
              <a:spcBef>
                <a:spcPts val="288"/>
              </a:spcBef>
            </a:pPr>
            <a:r>
              <a:rPr lang="en-US" altLang="en-US" sz="320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Forecast horizon: </a:t>
            </a:r>
            <a:r>
              <a:rPr lang="en-US" altLang="en-US" sz="3200" i="1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h=1</a:t>
            </a:r>
            <a:endParaRPr lang="en-US" altLang="en-US" sz="3200"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57704" name="object 10">
            <a:extLst>
              <a:ext uri="{FF2B5EF4-FFF2-40B4-BE49-F238E27FC236}">
                <a16:creationId xmlns:a16="http://schemas.microsoft.com/office/drawing/2014/main" id="{67284181-20C1-614B-9194-82BA4563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525" y="4702175"/>
            <a:ext cx="5235575" cy="8937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57705" name="object 11">
            <a:extLst>
              <a:ext uri="{FF2B5EF4-FFF2-40B4-BE49-F238E27FC236}">
                <a16:creationId xmlns:a16="http://schemas.microsoft.com/office/drawing/2014/main" id="{8AD726DB-3433-B848-B34A-2BA81612C3DE}"/>
              </a:ext>
            </a:extLst>
          </p:cNvPr>
          <p:cNvSpPr>
            <a:spLocks/>
          </p:cNvSpPr>
          <p:nvPr/>
        </p:nvSpPr>
        <p:spPr bwMode="auto">
          <a:xfrm>
            <a:off x="6721475" y="3509963"/>
            <a:ext cx="2325688" cy="114300"/>
          </a:xfrm>
          <a:custGeom>
            <a:avLst/>
            <a:gdLst>
              <a:gd name="T0" fmla="*/ 86069 w 1744915"/>
              <a:gd name="T1" fmla="*/ 0 h 85722"/>
              <a:gd name="T2" fmla="*/ 0 w 1744915"/>
              <a:gd name="T3" fmla="*/ 42167 h 85722"/>
              <a:gd name="T4" fmla="*/ 85375 w 1744915"/>
              <a:gd name="T5" fmla="*/ 85722 h 85722"/>
              <a:gd name="T6" fmla="*/ 85606 w 1744915"/>
              <a:gd name="T7" fmla="*/ 57148 h 85722"/>
              <a:gd name="T8" fmla="*/ 71320 w 1744915"/>
              <a:gd name="T9" fmla="*/ 57033 h 85722"/>
              <a:gd name="T10" fmla="*/ 71551 w 1744915"/>
              <a:gd name="T11" fmla="*/ 28458 h 85722"/>
              <a:gd name="T12" fmla="*/ 85838 w 1744915"/>
              <a:gd name="T13" fmla="*/ 28458 h 85722"/>
              <a:gd name="T14" fmla="*/ 86069 w 1744915"/>
              <a:gd name="T15" fmla="*/ 0 h 85722"/>
              <a:gd name="T16" fmla="*/ 85838 w 1744915"/>
              <a:gd name="T17" fmla="*/ 28573 h 85722"/>
              <a:gd name="T18" fmla="*/ 85606 w 1744915"/>
              <a:gd name="T19" fmla="*/ 57148 h 85722"/>
              <a:gd name="T20" fmla="*/ 1744684 w 1744915"/>
              <a:gd name="T21" fmla="*/ 70554 h 85722"/>
              <a:gd name="T22" fmla="*/ 1744915 w 1744915"/>
              <a:gd name="T23" fmla="*/ 41981 h 85722"/>
              <a:gd name="T24" fmla="*/ 85838 w 1744915"/>
              <a:gd name="T25" fmla="*/ 28573 h 85722"/>
              <a:gd name="T26" fmla="*/ 71551 w 1744915"/>
              <a:gd name="T27" fmla="*/ 28458 h 85722"/>
              <a:gd name="T28" fmla="*/ 71320 w 1744915"/>
              <a:gd name="T29" fmla="*/ 57033 h 85722"/>
              <a:gd name="T30" fmla="*/ 85606 w 1744915"/>
              <a:gd name="T31" fmla="*/ 57148 h 85722"/>
              <a:gd name="T32" fmla="*/ 85838 w 1744915"/>
              <a:gd name="T33" fmla="*/ 28573 h 85722"/>
              <a:gd name="T34" fmla="*/ 71551 w 1744915"/>
              <a:gd name="T35" fmla="*/ 28458 h 85722"/>
              <a:gd name="T36" fmla="*/ 85838 w 1744915"/>
              <a:gd name="T37" fmla="*/ 28458 h 85722"/>
              <a:gd name="T38" fmla="*/ 71551 w 1744915"/>
              <a:gd name="T39" fmla="*/ 28458 h 85722"/>
              <a:gd name="T40" fmla="*/ 85838 w 1744915"/>
              <a:gd name="T41" fmla="*/ 28573 h 85722"/>
              <a:gd name="T42" fmla="*/ 85838 w 1744915"/>
              <a:gd name="T43" fmla="*/ 28458 h 85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744915" h="85722">
                <a:moveTo>
                  <a:pt x="86069" y="0"/>
                </a:moveTo>
                <a:lnTo>
                  <a:pt x="0" y="42167"/>
                </a:lnTo>
                <a:lnTo>
                  <a:pt x="85375" y="85722"/>
                </a:lnTo>
                <a:lnTo>
                  <a:pt x="85606" y="57148"/>
                </a:lnTo>
                <a:lnTo>
                  <a:pt x="71320" y="57033"/>
                </a:lnTo>
                <a:lnTo>
                  <a:pt x="71551" y="28458"/>
                </a:lnTo>
                <a:lnTo>
                  <a:pt x="85838" y="28458"/>
                </a:lnTo>
                <a:lnTo>
                  <a:pt x="86069" y="0"/>
                </a:lnTo>
                <a:close/>
              </a:path>
              <a:path w="1744915" h="85722">
                <a:moveTo>
                  <a:pt x="85838" y="28573"/>
                </a:moveTo>
                <a:lnTo>
                  <a:pt x="85606" y="57148"/>
                </a:lnTo>
                <a:lnTo>
                  <a:pt x="1744684" y="70554"/>
                </a:lnTo>
                <a:lnTo>
                  <a:pt x="1744915" y="41981"/>
                </a:lnTo>
                <a:lnTo>
                  <a:pt x="85838" y="28573"/>
                </a:lnTo>
                <a:close/>
              </a:path>
              <a:path w="1744915" h="85722">
                <a:moveTo>
                  <a:pt x="71551" y="28458"/>
                </a:moveTo>
                <a:lnTo>
                  <a:pt x="71320" y="57033"/>
                </a:lnTo>
                <a:lnTo>
                  <a:pt x="85606" y="57148"/>
                </a:lnTo>
                <a:lnTo>
                  <a:pt x="85838" y="28573"/>
                </a:lnTo>
                <a:lnTo>
                  <a:pt x="71551" y="28458"/>
                </a:lnTo>
                <a:close/>
              </a:path>
              <a:path w="1744915" h="85722">
                <a:moveTo>
                  <a:pt x="85838" y="28458"/>
                </a:moveTo>
                <a:lnTo>
                  <a:pt x="71551" y="28458"/>
                </a:lnTo>
                <a:lnTo>
                  <a:pt x="85838" y="28573"/>
                </a:lnTo>
                <a:lnTo>
                  <a:pt x="85838" y="28458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7706" name="object 12">
            <a:extLst>
              <a:ext uri="{FF2B5EF4-FFF2-40B4-BE49-F238E27FC236}">
                <a16:creationId xmlns:a16="http://schemas.microsoft.com/office/drawing/2014/main" id="{00C0262D-5DBC-0D4E-8446-19943889E20A}"/>
              </a:ext>
            </a:extLst>
          </p:cNvPr>
          <p:cNvSpPr>
            <a:spLocks/>
          </p:cNvSpPr>
          <p:nvPr/>
        </p:nvSpPr>
        <p:spPr bwMode="auto">
          <a:xfrm>
            <a:off x="8977313" y="3587750"/>
            <a:ext cx="49212" cy="454025"/>
          </a:xfrm>
          <a:custGeom>
            <a:avLst/>
            <a:gdLst>
              <a:gd name="T0" fmla="*/ 37200 w 37200"/>
              <a:gd name="T1" fmla="*/ 0 h 340200"/>
              <a:gd name="T2" fmla="*/ 0 w 37200"/>
              <a:gd name="T3" fmla="*/ 340200 h 3402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7200" h="340200">
                <a:moveTo>
                  <a:pt x="37200" y="0"/>
                </a:moveTo>
                <a:lnTo>
                  <a:pt x="0" y="340200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4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16821EB-E4E5-C94B-8E9A-C4B09E0E5CC0}"/>
              </a:ext>
            </a:extLst>
          </p:cNvPr>
          <p:cNvSpPr txBox="1"/>
          <p:nvPr/>
        </p:nvSpPr>
        <p:spPr>
          <a:xfrm>
            <a:off x="643479" y="1233505"/>
            <a:ext cx="10518775" cy="3844103"/>
          </a:xfrm>
          <a:prstGeom prst="rect">
            <a:avLst/>
          </a:prstGeom>
        </p:spPr>
        <p:txBody>
          <a:bodyPr lIns="0" tIns="0" rIns="0" bIns="0"/>
          <a:lstStyle>
            <a:lvl1pPr marL="158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000" dirty="0">
                <a:solidFill>
                  <a:srgbClr val="2D8EC5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However …</a:t>
            </a:r>
            <a:endParaRPr lang="en-US" altLang="en-US" sz="4000" dirty="0"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algn="ctr" eaLnBrk="1" hangingPunct="1">
              <a:spcBef>
                <a:spcPts val="75"/>
              </a:spcBef>
            </a:pPr>
            <a:r>
              <a:rPr lang="en-US" altLang="en-US" sz="4000" dirty="0">
                <a:solidFill>
                  <a:srgbClr val="2D8EC5"/>
                </a:solidFill>
                <a:latin typeface="Cambria Math" panose="02040503050406030204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The function f( ) </a:t>
            </a:r>
            <a:r>
              <a:rPr lang="en-US" altLang="en-US" sz="4000" dirty="0">
                <a:solidFill>
                  <a:srgbClr val="2D8EC5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could be a </a:t>
            </a:r>
          </a:p>
          <a:p>
            <a:pPr algn="ctr" eaLnBrk="1" hangingPunct="1">
              <a:spcBef>
                <a:spcPts val="75"/>
              </a:spcBef>
            </a:pPr>
            <a:r>
              <a:rPr lang="en-US" altLang="en-US" sz="4000" dirty="0">
                <a:solidFill>
                  <a:srgbClr val="2D8EC5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slightly more complicated “model” </a:t>
            </a:r>
          </a:p>
          <a:p>
            <a:pPr algn="ctr" eaLnBrk="1" hangingPunct="1">
              <a:spcBef>
                <a:spcPts val="75"/>
              </a:spcBef>
            </a:pPr>
            <a:r>
              <a:rPr lang="en-US" altLang="en-US" sz="4000" dirty="0">
                <a:solidFill>
                  <a:srgbClr val="2D8EC5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that utilizes more information </a:t>
            </a:r>
          </a:p>
          <a:p>
            <a:pPr algn="ctr" eaLnBrk="1" hangingPunct="1">
              <a:spcBef>
                <a:spcPts val="75"/>
              </a:spcBef>
            </a:pPr>
            <a:r>
              <a:rPr lang="en-US" altLang="en-US" sz="4000" dirty="0">
                <a:solidFill>
                  <a:srgbClr val="2D8EC5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from the current information set</a:t>
            </a:r>
            <a:endParaRPr lang="en-US" altLang="en-US" sz="4000" dirty="0"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E0BB462-A56F-1E43-BAD0-89BAEEAA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lIns="0" tIns="0" rIns="0" bIns="0">
            <a:noAutofit/>
          </a:bodyPr>
          <a:lstStyle/>
          <a:p>
            <a:pPr marL="33866">
              <a:defRPr/>
            </a:pPr>
            <a:fld id="{294B6E0B-8EF0-7741-940A-BF7A4FF8E261}" type="slidenum">
              <a:rPr sz="1333" b="1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defRPr/>
              </a:pPr>
              <a:t>27</a:t>
            </a:fld>
            <a:endParaRPr sz="1333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283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5" name="Picture 1">
            <a:extLst>
              <a:ext uri="{FF2B5EF4-FFF2-40B4-BE49-F238E27FC236}">
                <a16:creationId xmlns:a16="http://schemas.microsoft.com/office/drawing/2014/main" id="{7DB17072-0DCF-9D4A-858B-B33F6DD90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0"/>
            <a:ext cx="108696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8A958-1CB7-9445-9D56-563FD580EDE1}"/>
              </a:ext>
            </a:extLst>
          </p:cNvPr>
          <p:cNvSpPr txBox="1"/>
          <p:nvPr/>
        </p:nvSpPr>
        <p:spPr>
          <a:xfrm>
            <a:off x="3603812" y="3625327"/>
            <a:ext cx="7288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In Short, The Next Step is a Weighted Sum (Not Average)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of 1 or More Previous Steps.</a:t>
            </a:r>
          </a:p>
        </p:txBody>
      </p:sp>
    </p:spTree>
    <p:extLst>
      <p:ext uri="{BB962C8B-B14F-4D97-AF65-F5344CB8AC3E}">
        <p14:creationId xmlns:p14="http://schemas.microsoft.com/office/powerpoint/2010/main" val="2765871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78136-1C15-D54E-A3C0-FCA3F137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07" y="624167"/>
            <a:ext cx="10597306" cy="4636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5E8BCB-CA71-2D42-857C-EE090C42C174}"/>
              </a:ext>
            </a:extLst>
          </p:cNvPr>
          <p:cNvSpPr/>
          <p:nvPr/>
        </p:nvSpPr>
        <p:spPr>
          <a:xfrm>
            <a:off x="4430566" y="5847685"/>
            <a:ext cx="3866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= ARIMA(</a:t>
            </a:r>
            <a:r>
              <a:rPr lang="en-US" dirty="0" err="1"/>
              <a:t>ts_log</a:t>
            </a:r>
            <a:r>
              <a:rPr lang="en-US" dirty="0"/>
              <a:t>, order=(2, 1, 0)) </a:t>
            </a:r>
          </a:p>
        </p:txBody>
      </p:sp>
    </p:spTree>
    <p:extLst>
      <p:ext uri="{BB962C8B-B14F-4D97-AF65-F5344CB8AC3E}">
        <p14:creationId xmlns:p14="http://schemas.microsoft.com/office/powerpoint/2010/main" val="209202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4">
            <a:extLst>
              <a:ext uri="{FF2B5EF4-FFF2-40B4-BE49-F238E27FC236}">
                <a16:creationId xmlns:a16="http://schemas.microsoft.com/office/drawing/2014/main" id="{648282D6-6161-6341-B41C-45A5202A9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3006" y="-84292"/>
            <a:ext cx="6972301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4800" dirty="0"/>
            </a:br>
            <a:r>
              <a:rPr lang="en-US" altLang="en-US" sz="4800" dirty="0"/>
              <a:t>Time Series</a:t>
            </a:r>
          </a:p>
          <a:p>
            <a:pPr algn="ctr" eaLnBrk="1" hangingPunct="1"/>
            <a:endParaRPr lang="en-US" altLang="en-US" sz="3200" dirty="0"/>
          </a:p>
          <a:p>
            <a:pPr algn="ctr" eaLnBrk="1" hangingPunct="1"/>
            <a:r>
              <a:rPr lang="en-US" altLang="en-US" sz="3200" dirty="0" err="1"/>
              <a:t>Vikas</a:t>
            </a:r>
            <a:r>
              <a:rPr lang="en-US" altLang="en-US" sz="3200" dirty="0"/>
              <a:t> Agrawal</a:t>
            </a:r>
          </a:p>
          <a:p>
            <a:pPr algn="ctr" eaLnBrk="1" hangingPunct="1"/>
            <a:r>
              <a:rPr lang="en-US" altLang="en-US" sz="3200" dirty="0"/>
              <a:t>Oracle Corporation</a:t>
            </a:r>
          </a:p>
          <a:p>
            <a:pPr algn="ctr" eaLnBrk="1" hangingPunct="1"/>
            <a:endParaRPr lang="en-US" altLang="en-US" sz="3200" dirty="0"/>
          </a:p>
          <a:p>
            <a:pPr algn="ctr" eaLnBrk="1" hangingPunct="1"/>
            <a:r>
              <a:rPr lang="en-US" altLang="en-US" sz="3200" dirty="0"/>
              <a:t>All Forecasts Are Wrong,</a:t>
            </a:r>
          </a:p>
          <a:p>
            <a:pPr algn="ctr" eaLnBrk="1" hangingPunct="1"/>
            <a:r>
              <a:rPr lang="en-US" altLang="en-US" sz="3200" dirty="0"/>
              <a:t>In Some Way or the Other</a:t>
            </a:r>
          </a:p>
          <a:p>
            <a:pPr algn="ctr" eaLnBrk="1" hangingPunct="1"/>
            <a:endParaRPr lang="en-US" altLang="en-US" sz="3200" dirty="0"/>
          </a:p>
          <a:p>
            <a:pPr algn="ctr" eaLnBrk="1" hangingPunct="1"/>
            <a:r>
              <a:rPr lang="en-US" altLang="en-US" sz="3200" dirty="0"/>
              <a:t>Some Forecasts Are Useful</a:t>
            </a:r>
          </a:p>
          <a:p>
            <a:pPr algn="ctr" eaLnBrk="1" hangingPunct="1"/>
            <a:r>
              <a:rPr lang="en-US" altLang="en-US" sz="3200" dirty="0"/>
              <a:t>In Some Ways</a:t>
            </a:r>
          </a:p>
        </p:txBody>
      </p:sp>
      <p:pic>
        <p:nvPicPr>
          <p:cNvPr id="23554" name="Picture 2" descr="https://upload.wikimedia.org/wikipedia/commons/e/e1/Stationarycomparison.png">
            <a:extLst>
              <a:ext uri="{FF2B5EF4-FFF2-40B4-BE49-F238E27FC236}">
                <a16:creationId xmlns:a16="http://schemas.microsoft.com/office/drawing/2014/main" id="{293CD49A-B158-2947-AFD9-33C14F45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608013"/>
            <a:ext cx="5462588" cy="546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3" name="Picture 1">
            <a:extLst>
              <a:ext uri="{FF2B5EF4-FFF2-40B4-BE49-F238E27FC236}">
                <a16:creationId xmlns:a16="http://schemas.microsoft.com/office/drawing/2014/main" id="{568DAAFC-13CC-B143-8344-091FFE70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88" y="357188"/>
            <a:ext cx="12258676" cy="590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900227-EFB8-2043-B445-D2E6FD965F43}"/>
              </a:ext>
            </a:extLst>
          </p:cNvPr>
          <p:cNvSpPr txBox="1"/>
          <p:nvPr/>
        </p:nvSpPr>
        <p:spPr>
          <a:xfrm>
            <a:off x="2810124" y="4625788"/>
            <a:ext cx="8962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In Short, a Weighted Sum of The Shock or Noise or Error from The Past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Determines the Next Steps</a:t>
            </a:r>
          </a:p>
        </p:txBody>
      </p:sp>
    </p:spTree>
    <p:extLst>
      <p:ext uri="{BB962C8B-B14F-4D97-AF65-F5344CB8AC3E}">
        <p14:creationId xmlns:p14="http://schemas.microsoft.com/office/powerpoint/2010/main" val="393988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6578-4060-924A-9EB1-C9ADD46B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D942-1E3C-5A44-BD1B-4F4A0113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6691D-3EC2-6F42-AD10-1A0CC6A3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143" y="516366"/>
            <a:ext cx="9353532" cy="40556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4B4FAD-2034-F24F-8198-56F21703AB22}"/>
              </a:ext>
            </a:extLst>
          </p:cNvPr>
          <p:cNvSpPr/>
          <p:nvPr/>
        </p:nvSpPr>
        <p:spPr>
          <a:xfrm>
            <a:off x="4277815" y="5189815"/>
            <a:ext cx="3866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= ARIMA(</a:t>
            </a:r>
            <a:r>
              <a:rPr lang="en-US" dirty="0" err="1"/>
              <a:t>ts_log</a:t>
            </a:r>
            <a:r>
              <a:rPr lang="en-US" dirty="0"/>
              <a:t>, order=(0, 1, 2)) </a:t>
            </a:r>
          </a:p>
        </p:txBody>
      </p:sp>
    </p:spTree>
    <p:extLst>
      <p:ext uri="{BB962C8B-B14F-4D97-AF65-F5344CB8AC3E}">
        <p14:creationId xmlns:p14="http://schemas.microsoft.com/office/powerpoint/2010/main" val="3881492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69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Sample Autocorrelation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66019"/>
            <a:ext cx="8229600" cy="4525963"/>
          </a:xfrm>
        </p:spPr>
        <p:txBody>
          <a:bodyPr>
            <a:normAutofit/>
          </a:bodyPr>
          <a:lstStyle/>
          <a:p>
            <a:r>
              <a:rPr lang="en-US" sz="2417" dirty="0"/>
              <a:t>The first order (or lag 1) autocorrelation measures the correlation between successive observations in a time series.</a:t>
            </a:r>
          </a:p>
          <a:p>
            <a:r>
              <a:rPr lang="en-US" sz="2417" dirty="0"/>
              <a:t>The sample value is computed as:</a:t>
            </a:r>
          </a:p>
          <a:p>
            <a:endParaRPr lang="en-US" sz="2417" dirty="0"/>
          </a:p>
          <a:p>
            <a:endParaRPr lang="en-US" sz="2417" dirty="0"/>
          </a:p>
          <a:p>
            <a:endParaRPr lang="en-US" sz="2417" dirty="0"/>
          </a:p>
          <a:p>
            <a:endParaRPr lang="en-US" sz="2417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B931-871C-44F8-864E-A0ADB6F5F65F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853656"/>
              </p:ext>
            </p:extLst>
          </p:nvPr>
        </p:nvGraphicFramePr>
        <p:xfrm>
          <a:off x="2792627" y="2375340"/>
          <a:ext cx="5817973" cy="3310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4" name="Equation" r:id="rId3" imgW="1473200" imgH="838200" progId="">
                  <p:embed/>
                </p:oleObj>
              </mc:Choice>
              <mc:Fallback>
                <p:oleObj name="Equation" r:id="rId3" imgW="1473200" imgH="838200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627" y="2375340"/>
                        <a:ext cx="5817973" cy="33102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9605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903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Sample Autocorrelation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5276" y="1206908"/>
            <a:ext cx="10418805" cy="5268097"/>
          </a:xfrm>
        </p:spPr>
        <p:txBody>
          <a:bodyPr>
            <a:noAutofit/>
          </a:bodyPr>
          <a:lstStyle/>
          <a:p>
            <a:r>
              <a:rPr lang="en-US" sz="2417" dirty="0"/>
              <a:t>Higher order autocorrelations: The sample function for lag </a:t>
            </a:r>
            <a:r>
              <a:rPr lang="en-US" sz="2417" i="1" dirty="0"/>
              <a:t>k </a:t>
            </a:r>
            <a:r>
              <a:rPr lang="en-US" sz="2417" dirty="0"/>
              <a:t>is:</a:t>
            </a:r>
          </a:p>
          <a:p>
            <a:pPr marL="0" indent="0">
              <a:buNone/>
            </a:pPr>
            <a:endParaRPr lang="en-US" sz="2417" dirty="0"/>
          </a:p>
          <a:p>
            <a:pPr marL="0" indent="0">
              <a:buNone/>
            </a:pPr>
            <a:endParaRPr lang="en-US" sz="2417" dirty="0"/>
          </a:p>
          <a:p>
            <a:pPr marL="0" indent="0">
              <a:buNone/>
            </a:pPr>
            <a:endParaRPr lang="en-US" sz="2417" dirty="0"/>
          </a:p>
          <a:p>
            <a:pPr marL="0" indent="0">
              <a:buNone/>
            </a:pPr>
            <a:endParaRPr lang="en-US" sz="2417" dirty="0"/>
          </a:p>
          <a:p>
            <a:endParaRPr lang="en-US" sz="2417" dirty="0"/>
          </a:p>
          <a:p>
            <a:r>
              <a:rPr lang="en-US" sz="2417" dirty="0"/>
              <a:t>The plot of</a:t>
            </a:r>
            <a:r>
              <a:rPr lang="en-US" sz="2417" i="1" dirty="0"/>
              <a:t> </a:t>
            </a:r>
            <a:r>
              <a:rPr lang="en-US" sz="2417" i="1" dirty="0" err="1"/>
              <a:t>r</a:t>
            </a:r>
            <a:r>
              <a:rPr lang="en-US" sz="2417" i="1" baseline="-25000" dirty="0" err="1"/>
              <a:t>k</a:t>
            </a:r>
            <a:r>
              <a:rPr lang="en-US" sz="2417" i="1" dirty="0"/>
              <a:t> </a:t>
            </a:r>
            <a:r>
              <a:rPr lang="en-US" sz="2417" dirty="0"/>
              <a:t>against </a:t>
            </a:r>
            <a:r>
              <a:rPr lang="en-US" sz="2417" i="1" dirty="0"/>
              <a:t>k</a:t>
            </a:r>
            <a:r>
              <a:rPr lang="en-US" sz="2417" dirty="0"/>
              <a:t> for k=1,2,… is known as the </a:t>
            </a:r>
            <a:r>
              <a:rPr lang="en-US" sz="2417" i="1" dirty="0"/>
              <a:t>sample autocorrelation function (ACF), </a:t>
            </a:r>
            <a:r>
              <a:rPr lang="en-US" sz="2417" dirty="0"/>
              <a:t>typically plotted for the first </a:t>
            </a:r>
            <a:r>
              <a:rPr lang="en-US" sz="2417" i="1" dirty="0"/>
              <a:t>n/4 </a:t>
            </a:r>
            <a:r>
              <a:rPr lang="en-US" sz="2417" dirty="0"/>
              <a:t> lags or thereabouts.</a:t>
            </a:r>
          </a:p>
          <a:p>
            <a:r>
              <a:rPr lang="en-US" sz="2417" dirty="0"/>
              <a:t>The plot is supplemented with 5% significance limits to enable a graphical check of whether dependence exists at a given lag.</a:t>
            </a:r>
          </a:p>
          <a:p>
            <a:pPr marL="0" indent="0">
              <a:buNone/>
            </a:pPr>
            <a:endParaRPr lang="en-US" sz="2417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B931-871C-44F8-864E-A0ADB6F5F65F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091141"/>
              </p:ext>
            </p:extLst>
          </p:nvPr>
        </p:nvGraphicFramePr>
        <p:xfrm>
          <a:off x="2778211" y="1804087"/>
          <a:ext cx="5954325" cy="189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3" name="Equation" r:id="rId3" imgW="1752600" imgH="558800" progId="">
                  <p:embed/>
                </p:oleObj>
              </mc:Choice>
              <mc:Fallback>
                <p:oleObj name="Equation" r:id="rId3" imgW="1752600" imgH="558800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211" y="1804087"/>
                        <a:ext cx="5954325" cy="18984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9520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2F6591-54B6-BF40-8CBE-B83A76692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86" y="1148977"/>
            <a:ext cx="9378627" cy="5036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B32BC-C29C-4B4F-8D66-62277A6E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6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ACF (Auto Correlation Function)</a:t>
            </a:r>
            <a:br>
              <a:rPr lang="en-US" dirty="0"/>
            </a:br>
            <a:r>
              <a:rPr lang="en-US" dirty="0"/>
              <a:t>and PACF (Partial Autocorrelation Function)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D08670-F7EF-B54A-AE6D-B0B9A0E88A6C}"/>
              </a:ext>
            </a:extLst>
          </p:cNvPr>
          <p:cNvSpPr txBox="1">
            <a:spLocks/>
          </p:cNvSpPr>
          <p:nvPr/>
        </p:nvSpPr>
        <p:spPr bwMode="auto">
          <a:xfrm>
            <a:off x="1193202" y="579489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dirty="0"/>
              <a:t>A Moving Average Process of Second 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B619F9-7927-8946-9600-075F35EF7545}"/>
              </a:ext>
            </a:extLst>
          </p:cNvPr>
          <p:cNvSpPr/>
          <p:nvPr/>
        </p:nvSpPr>
        <p:spPr>
          <a:xfrm>
            <a:off x="6095999" y="1893346"/>
            <a:ext cx="756622" cy="330259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B15A3-EA1F-394C-9F43-86C303E0F717}"/>
              </a:ext>
            </a:extLst>
          </p:cNvPr>
          <p:cNvSpPr txBox="1"/>
          <p:nvPr/>
        </p:nvSpPr>
        <p:spPr>
          <a:xfrm>
            <a:off x="2864722" y="4941423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Time Shifts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BDDCB-311C-E94E-A8DB-C3B6921A7EF3}"/>
              </a:ext>
            </a:extLst>
          </p:cNvPr>
          <p:cNvSpPr txBox="1"/>
          <p:nvPr/>
        </p:nvSpPr>
        <p:spPr>
          <a:xfrm>
            <a:off x="7501716" y="4941423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Time Shifts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F2272-F5C3-6042-80D0-2CECE55F4408}"/>
              </a:ext>
            </a:extLst>
          </p:cNvPr>
          <p:cNvSpPr txBox="1"/>
          <p:nvPr/>
        </p:nvSpPr>
        <p:spPr>
          <a:xfrm>
            <a:off x="3905026" y="3646842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 Significant Limit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6EC36-46E5-D34F-A174-6CE571CD5548}"/>
              </a:ext>
            </a:extLst>
          </p:cNvPr>
          <p:cNvSpPr txBox="1"/>
          <p:nvPr/>
        </p:nvSpPr>
        <p:spPr>
          <a:xfrm>
            <a:off x="8647222" y="3637277"/>
            <a:ext cx="20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 Significant Limit</a:t>
            </a:r>
          </a:p>
        </p:txBody>
      </p:sp>
    </p:spTree>
    <p:extLst>
      <p:ext uri="{BB962C8B-B14F-4D97-AF65-F5344CB8AC3E}">
        <p14:creationId xmlns:p14="http://schemas.microsoft.com/office/powerpoint/2010/main" val="2795517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EC5D-F812-7E4B-BD59-54B3B2E5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4"/>
            <a:ext cx="10515600" cy="1325563"/>
          </a:xfrm>
        </p:spPr>
        <p:txBody>
          <a:bodyPr/>
          <a:lstStyle/>
          <a:p>
            <a:r>
              <a:rPr lang="en-US" dirty="0"/>
              <a:t>An Auto Regressive Process of Second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87D72-19E3-B745-8FD2-E13BB8E0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D4216-B7FC-4449-A6D8-455A4CAE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06" y="1101090"/>
            <a:ext cx="11102611" cy="5756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F26652-5307-EC44-AFB2-9EFA941AC4E9}"/>
              </a:ext>
            </a:extLst>
          </p:cNvPr>
          <p:cNvSpPr/>
          <p:nvPr/>
        </p:nvSpPr>
        <p:spPr>
          <a:xfrm>
            <a:off x="838200" y="1990165"/>
            <a:ext cx="756622" cy="330259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2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682" cy="1325563"/>
          </a:xfrm>
        </p:spPr>
        <p:txBody>
          <a:bodyPr>
            <a:normAutofit/>
          </a:bodyPr>
          <a:lstStyle/>
          <a:p>
            <a:r>
              <a:rPr lang="en-US" dirty="0"/>
              <a:t>Partial Autocorrelations and Model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B931-871C-44F8-864E-A0ADB6F5F65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0961" name="Picture 1" descr="C:\Documents and Settings\kbrown\Desktop\Projects_Current\OF_POF1e\POBF1e_JPEGs\ch06\11214_t06-02.jpg"/>
          <p:cNvPicPr>
            <a:picLocks noChangeAspect="1" noChangeArrowheads="1"/>
          </p:cNvPicPr>
          <p:nvPr/>
        </p:nvPicPr>
        <p:blipFill rotWithShape="1">
          <a:blip r:embed="rId2" cstate="print"/>
          <a:srcRect t="7328" b="7563"/>
          <a:stretch/>
        </p:blipFill>
        <p:spPr bwMode="auto">
          <a:xfrm>
            <a:off x="561046" y="1925618"/>
            <a:ext cx="11250836" cy="33671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6818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1" name="Picture 1">
            <a:extLst>
              <a:ext uri="{FF2B5EF4-FFF2-40B4-BE49-F238E27FC236}">
                <a16:creationId xmlns:a16="http://schemas.microsoft.com/office/drawing/2014/main" id="{0579AE3F-5155-214D-AD3C-D065BBC6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113"/>
            <a:ext cx="12158663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0A1A87-4615-2A4D-B249-BB4BA84C604B}"/>
              </a:ext>
            </a:extLst>
          </p:cNvPr>
          <p:cNvSpPr txBox="1"/>
          <p:nvPr/>
        </p:nvSpPr>
        <p:spPr>
          <a:xfrm>
            <a:off x="4367605" y="5572461"/>
            <a:ext cx="411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other words, it is linear combination of </a:t>
            </a:r>
          </a:p>
        </p:txBody>
      </p:sp>
    </p:spTree>
    <p:extLst>
      <p:ext uri="{BB962C8B-B14F-4D97-AF65-F5344CB8AC3E}">
        <p14:creationId xmlns:p14="http://schemas.microsoft.com/office/powerpoint/2010/main" val="89996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1">
            <a:extLst>
              <a:ext uri="{FF2B5EF4-FFF2-40B4-BE49-F238E27FC236}">
                <a16:creationId xmlns:a16="http://schemas.microsoft.com/office/drawing/2014/main" id="{6B20B84B-CBB8-C643-B8EE-B8F9C43A0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0"/>
            <a:ext cx="11060112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4" name="TextBox 2">
            <a:extLst>
              <a:ext uri="{FF2B5EF4-FFF2-40B4-BE49-F238E27FC236}">
                <a16:creationId xmlns:a16="http://schemas.microsoft.com/office/drawing/2014/main" id="{F3CBBB41-0225-A845-B676-5D4823282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075" y="6367463"/>
            <a:ext cx="4927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Let Us Look at A Recent Article on Analytics Vidhya</a:t>
            </a:r>
          </a:p>
        </p:txBody>
      </p:sp>
      <p:sp>
        <p:nvSpPr>
          <p:cNvPr id="90115" name="TextBox 3">
            <a:extLst>
              <a:ext uri="{FF2B5EF4-FFF2-40B4-BE49-F238E27FC236}">
                <a16:creationId xmlns:a16="http://schemas.microsoft.com/office/drawing/2014/main" id="{15CAE7CF-C864-9D4F-9D7E-772577706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2451100"/>
            <a:ext cx="1943100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B0F0"/>
                </a:solidFill>
              </a:rPr>
              <a:t>(Shock/error term)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BB571-9EA4-6C44-9D4B-DFBE850217DC}"/>
              </a:ext>
            </a:extLst>
          </p:cNvPr>
          <p:cNvSpPr txBox="1"/>
          <p:nvPr/>
        </p:nvSpPr>
        <p:spPr>
          <a:xfrm>
            <a:off x="4464423" y="1054249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p, d, q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B14C9-EF70-E64D-A68A-53989B3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05" y="0"/>
            <a:ext cx="9607979" cy="4184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45D5A1-F292-514C-A43E-E930F1E26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50" y="4064000"/>
            <a:ext cx="65024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52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0A65868A-02BD-5C4B-80C3-CD4CC2632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113" y="-114300"/>
            <a:ext cx="11671300" cy="1325563"/>
          </a:xfrm>
        </p:spPr>
        <p:txBody>
          <a:bodyPr/>
          <a:lstStyle/>
          <a:p>
            <a:pPr algn="ctr"/>
            <a:r>
              <a:rPr lang="en-US" altLang="en-US" sz="4000"/>
              <a:t>What Happens To Any Process in the Real World?</a:t>
            </a:r>
          </a:p>
        </p:txBody>
      </p:sp>
      <p:pic>
        <p:nvPicPr>
          <p:cNvPr id="70658" name="Picture 2" descr="https://cdn-images-1.medium.com/max/2000/1*TLntcCZE8KBKE4QACbRoaw.png">
            <a:extLst>
              <a:ext uri="{FF2B5EF4-FFF2-40B4-BE49-F238E27FC236}">
                <a16:creationId xmlns:a16="http://schemas.microsoft.com/office/drawing/2014/main" id="{A022945A-A373-484E-BC59-0F545F83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60197" r="33183" b="9660"/>
          <a:stretch>
            <a:fillRect/>
          </a:stretch>
        </p:blipFill>
        <p:spPr bwMode="auto">
          <a:xfrm>
            <a:off x="1198563" y="1611313"/>
            <a:ext cx="9244012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cdn-images-1.medium.com/max/2000/1*TLntcCZE8KBKE4QACbRoaw.png">
            <a:extLst>
              <a:ext uri="{FF2B5EF4-FFF2-40B4-BE49-F238E27FC236}">
                <a16:creationId xmlns:a16="http://schemas.microsoft.com/office/drawing/2014/main" id="{4C6AE18C-E2BA-7A40-880F-BA3EEC016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60197" r="33183" b="9660"/>
          <a:stretch>
            <a:fillRect/>
          </a:stretch>
        </p:blipFill>
        <p:spPr bwMode="auto">
          <a:xfrm>
            <a:off x="6915150" y="1228725"/>
            <a:ext cx="2027238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cdn-images-1.medium.com/max/2000/1*TLntcCZE8KBKE4QACbRoaw.png">
            <a:extLst>
              <a:ext uri="{FF2B5EF4-FFF2-40B4-BE49-F238E27FC236}">
                <a16:creationId xmlns:a16="http://schemas.microsoft.com/office/drawing/2014/main" id="{B707B5BA-3E36-4F42-B090-C5B34485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60197" r="33183" b="9660"/>
          <a:stretch>
            <a:fillRect/>
          </a:stretch>
        </p:blipFill>
        <p:spPr bwMode="auto">
          <a:xfrm>
            <a:off x="7566025" y="950913"/>
            <a:ext cx="2027238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9D852-3CEC-6E43-A55B-A647AC0B8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25" y="3389313"/>
            <a:ext cx="641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Birth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B227B-6169-9844-9B4B-F9CF0077207C}"/>
              </a:ext>
            </a:extLst>
          </p:cNvPr>
          <p:cNvSpPr txBox="1">
            <a:spLocks noChangeArrowheads="1"/>
          </p:cNvSpPr>
          <p:nvPr/>
        </p:nvSpPr>
        <p:spPr bwMode="auto">
          <a:xfrm rot="-2055727">
            <a:off x="3921125" y="2878138"/>
            <a:ext cx="892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Growth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6F925-94B0-864A-B1E6-536CF1101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25" y="2344738"/>
            <a:ext cx="25606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Stationary for Some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D91749-725E-554A-993A-F46FFB684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1938338"/>
            <a:ext cx="2716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Influences Other Processes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D60C0-A5EF-DD45-9C95-D884D3296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0100" y="2693988"/>
            <a:ext cx="10461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Dwindles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CDC281-79C4-5047-9290-B743B5772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9463" y="3224213"/>
            <a:ext cx="16398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Gives Way to New Processes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90899-878D-1043-88E3-B397F303AFA1}"/>
              </a:ext>
            </a:extLst>
          </p:cNvPr>
          <p:cNvSpPr txBox="1"/>
          <p:nvPr/>
        </p:nvSpPr>
        <p:spPr>
          <a:xfrm rot="19532319">
            <a:off x="3294063" y="2254250"/>
            <a:ext cx="17002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Influenced by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Other Processes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0FDEB7-FBF7-5A45-A75B-F079EC49127C}"/>
              </a:ext>
            </a:extLst>
          </p:cNvPr>
          <p:cNvSpPr txBox="1"/>
          <p:nvPr/>
        </p:nvSpPr>
        <p:spPr>
          <a:xfrm>
            <a:off x="2247205" y="5860222"/>
            <a:ext cx="8324651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124676"/>
                </a:solidFill>
              </a:rPr>
              <a:t>Why Do We We Need to Know What is Happening to the Process?</a:t>
            </a:r>
          </a:p>
        </p:txBody>
      </p:sp>
      <p:sp>
        <p:nvSpPr>
          <p:cNvPr id="70669" name="Rectangle 17">
            <a:extLst>
              <a:ext uri="{FF2B5EF4-FFF2-40B4-BE49-F238E27FC236}">
                <a16:creationId xmlns:a16="http://schemas.microsoft.com/office/drawing/2014/main" id="{329692F5-049B-0540-8157-B5049294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6470650"/>
            <a:ext cx="1138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Picture Copied from https://medium.com/99xtechnology/time-series-forecasting-in-machine-learning-3972f7a7a467</a:t>
            </a:r>
          </a:p>
        </p:txBody>
      </p:sp>
      <p:sp>
        <p:nvSpPr>
          <p:cNvPr id="70670" name="TextBox 18">
            <a:extLst>
              <a:ext uri="{FF2B5EF4-FFF2-40B4-BE49-F238E27FC236}">
                <a16:creationId xmlns:a16="http://schemas.microsoft.com/office/drawing/2014/main" id="{5BCD47D3-DE9C-1841-B0F6-F7C9978191DF}"/>
              </a:ext>
            </a:extLst>
          </p:cNvPr>
          <p:cNvSpPr txBox="1">
            <a:spLocks noChangeArrowheads="1"/>
          </p:cNvSpPr>
          <p:nvPr/>
        </p:nvSpPr>
        <p:spPr bwMode="auto">
          <a:xfrm rot="-1859208">
            <a:off x="3232150" y="1892300"/>
            <a:ext cx="982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>
                <a:solidFill>
                  <a:srgbClr val="00B050"/>
                </a:solidFill>
              </a:rPr>
              <a:t>Creation</a:t>
            </a:r>
            <a:endParaRPr lang="en-US" altLang="en-US">
              <a:solidFill>
                <a:srgbClr val="00B050"/>
              </a:solidFill>
            </a:endParaRPr>
          </a:p>
        </p:txBody>
      </p:sp>
      <p:sp>
        <p:nvSpPr>
          <p:cNvPr id="70671" name="TextBox 19">
            <a:extLst>
              <a:ext uri="{FF2B5EF4-FFF2-40B4-BE49-F238E27FC236}">
                <a16:creationId xmlns:a16="http://schemas.microsoft.com/office/drawing/2014/main" id="{513E106F-CFD0-0D4F-8FF2-C1FE8B0C19E9}"/>
              </a:ext>
            </a:extLst>
          </p:cNvPr>
          <p:cNvSpPr txBox="1">
            <a:spLocks noChangeArrowheads="1"/>
          </p:cNvSpPr>
          <p:nvPr/>
        </p:nvSpPr>
        <p:spPr bwMode="auto">
          <a:xfrm rot="1994617">
            <a:off x="9326563" y="2044700"/>
            <a:ext cx="1279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>
                <a:solidFill>
                  <a:srgbClr val="00B050"/>
                </a:solidFill>
              </a:rPr>
              <a:t>Destruction</a:t>
            </a:r>
            <a:endParaRPr lang="en-US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1">
            <a:extLst>
              <a:ext uri="{FF2B5EF4-FFF2-40B4-BE49-F238E27FC236}">
                <a16:creationId xmlns:a16="http://schemas.microsoft.com/office/drawing/2014/main" id="{39170856-5F50-FE4F-B25D-105E6185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0"/>
            <a:ext cx="10401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1">
            <a:extLst>
              <a:ext uri="{FF2B5EF4-FFF2-40B4-BE49-F238E27FC236}">
                <a16:creationId xmlns:a16="http://schemas.microsoft.com/office/drawing/2014/main" id="{9AA34DA7-D0EE-FD40-9213-FD61E7B3E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109538"/>
            <a:ext cx="811688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400"/>
              <a:t>Unit Root Test for Non-Stationarity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0253C24-7F05-9A40-AAE3-B68F2C1F70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6309840"/>
              </p:ext>
            </p:extLst>
          </p:nvPr>
        </p:nvGraphicFramePr>
        <p:xfrm>
          <a:off x="775252" y="904353"/>
          <a:ext cx="10674626" cy="572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358362-266C-3240-8F03-1897844D48CF}"/>
              </a:ext>
            </a:extLst>
          </p:cNvPr>
          <p:cNvGraphicFramePr>
            <a:graphicFrameLocks noGrp="1"/>
          </p:cNvGraphicFramePr>
          <p:nvPr/>
        </p:nvGraphicFramePr>
        <p:xfrm>
          <a:off x="248077" y="288708"/>
          <a:ext cx="11771870" cy="582701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98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Dickey Fuller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/>
                        <a:t>If there’s no drift or linear trend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2"/>
                      <a:stretch>
                        <a:fillRect l="-33911" t="-111765" b="-758824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3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stretch>
                        <a:fillRect t="-196364" r="-294894" b="-60363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2"/>
                      <a:stretch>
                        <a:fillRect l="-33911" t="-196364" b="-603636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2"/>
                      <a:stretch>
                        <a:fillRect l="-33911" t="-543333" b="-1006667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5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stretch>
                        <a:fillRect t="-306349" r="-294894" b="-37936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2"/>
                      <a:stretch>
                        <a:fillRect l="-33911" t="-306349" b="-3793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/>
                        <a:t>To capture the nonzero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2"/>
                      <a:stretch>
                        <a:fillRect l="-33911" t="-501961" b="-368627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2"/>
                      <a:stretch>
                        <a:fillRect l="-33911" t="-1058621" b="-548276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/>
                        <a:t>To capture the nonzero mean &amp; linear trend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2"/>
                      <a:stretch>
                        <a:fillRect l="-33911" t="-658824" b="-211765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2"/>
                      <a:stretch>
                        <a:fillRect l="-33911" t="-1334483" b="-272414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2"/>
                      <a:stretch>
                        <a:fillRect l="-33911" t="-577778" b="-9722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636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ACAA69-1F20-9843-BF33-B99F2D79E281}"/>
              </a:ext>
            </a:extLst>
          </p:cNvPr>
          <p:cNvGraphicFramePr>
            <a:graphicFrameLocks noGrp="1"/>
          </p:cNvGraphicFramePr>
          <p:nvPr/>
        </p:nvGraphicFramePr>
        <p:xfrm>
          <a:off x="265494" y="1542743"/>
          <a:ext cx="11771870" cy="355257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98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Augmented</a:t>
                      </a:r>
                      <a:r>
                        <a:rPr lang="en-US" baseline="0"/>
                        <a:t> </a:t>
                      </a:r>
                      <a:r>
                        <a:rPr lang="en-US"/>
                        <a:t>Dickey </a:t>
                      </a:r>
                      <a:r>
                        <a:rPr lang="en-US" dirty="0"/>
                        <a:t>Fuller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178"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3"/>
                      <a:stretch>
                        <a:fillRect t="-58491" b="-386792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260"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3"/>
                      <a:stretch>
                        <a:fillRect t="-247059" b="-502941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893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/>
                        <a:t>How</a:t>
                      </a:r>
                      <a:r>
                        <a:rPr lang="en-US" baseline="0"/>
                        <a:t> to choose # of lags?</a:t>
                      </a:r>
                      <a:r>
                        <a:rPr lang="en-US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3"/>
                      <a:stretch>
                        <a:fillRect l="-33911" t="-126882" b="-83871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3"/>
                      <a:stretch>
                        <a:fillRect l="-33911" t="-293056" b="-8333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624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itle 1">
            <a:extLst>
              <a:ext uri="{FF2B5EF4-FFF2-40B4-BE49-F238E27FC236}">
                <a16:creationId xmlns:a16="http://schemas.microsoft.com/office/drawing/2014/main" id="{5AEA9DED-9020-0D43-939E-E3C816CDE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59BB84-2F4D-2D43-8057-1DAB9C021C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9" cy="6857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5313">
                  <a:extLst>
                    <a:ext uri="{9D8B030D-6E8A-4147-A177-3AD203B41FA5}">
                      <a16:colId xmlns:a16="http://schemas.microsoft.com/office/drawing/2014/main" val="916100140"/>
                    </a:ext>
                  </a:extLst>
                </a:gridCol>
                <a:gridCol w="3113746">
                  <a:extLst>
                    <a:ext uri="{9D8B030D-6E8A-4147-A177-3AD203B41FA5}">
                      <a16:colId xmlns:a16="http://schemas.microsoft.com/office/drawing/2014/main" val="2785666674"/>
                    </a:ext>
                  </a:extLst>
                </a:gridCol>
                <a:gridCol w="1767261">
                  <a:extLst>
                    <a:ext uri="{9D8B030D-6E8A-4147-A177-3AD203B41FA5}">
                      <a16:colId xmlns:a16="http://schemas.microsoft.com/office/drawing/2014/main" val="1566453257"/>
                    </a:ext>
                  </a:extLst>
                </a:gridCol>
                <a:gridCol w="1798820">
                  <a:extLst>
                    <a:ext uri="{9D8B030D-6E8A-4147-A177-3AD203B41FA5}">
                      <a16:colId xmlns:a16="http://schemas.microsoft.com/office/drawing/2014/main" val="3248560136"/>
                    </a:ext>
                  </a:extLst>
                </a:gridCol>
                <a:gridCol w="3716859">
                  <a:extLst>
                    <a:ext uri="{9D8B030D-6E8A-4147-A177-3AD203B41FA5}">
                      <a16:colId xmlns:a16="http://schemas.microsoft.com/office/drawing/2014/main" val="364758266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u="none" strike="noStrike" dirty="0">
                          <a:effectLst/>
                        </a:rPr>
                        <a:t>Test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u="none" strike="noStrike">
                          <a:effectLst/>
                        </a:rPr>
                        <a:t>What we are testing?</a:t>
                      </a:r>
                      <a:endParaRPr lang="en-GB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u="none" strike="noStrike">
                          <a:effectLst/>
                        </a:rPr>
                        <a:t>Null hypothesis</a:t>
                      </a:r>
                      <a:endParaRPr lang="en-GB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u="none" strike="noStrike">
                          <a:effectLst/>
                        </a:rPr>
                        <a:t>Alternative hypothesis</a:t>
                      </a:r>
                      <a:endParaRPr lang="en-GB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1" u="none" strike="noStrike" dirty="0">
                          <a:effectLst/>
                        </a:rPr>
                        <a:t>Critical values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extLst>
                  <a:ext uri="{0D108BD9-81ED-4DB2-BD59-A6C34878D82A}">
                    <a16:rowId xmlns:a16="http://schemas.microsoft.com/office/drawing/2014/main" val="189890015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Sequential testing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last lag p of time series has influence to model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No influence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Has influence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p-values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extLst>
                  <a:ext uri="{0D108BD9-81ED-4DB2-BD59-A6C34878D82A}">
                    <a16:rowId xmlns:a16="http://schemas.microsoft.com/office/drawing/2014/main" val="2127886764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Ljung-Box test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Autocorrelation of residuals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No autocorrelation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Autocorrelation exists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p-values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extLst>
                  <a:ext uri="{0D108BD9-81ED-4DB2-BD59-A6C34878D82A}">
                    <a16:rowId xmlns:a16="http://schemas.microsoft.com/office/drawing/2014/main" val="3747201124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Mc Leod Li test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Heteroskedasticity of residuals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Homoskedasticity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Heteroskedasticity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p-values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extLst>
                  <a:ext uri="{0D108BD9-81ED-4DB2-BD59-A6C34878D82A}">
                    <a16:rowId xmlns:a16="http://schemas.microsoft.com/office/drawing/2014/main" val="57222611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Dickey-Fuller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Unit roots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Unit root exists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No unit root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H0 rejected, if test result &lt; critical value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extLst>
                  <a:ext uri="{0D108BD9-81ED-4DB2-BD59-A6C34878D82A}">
                    <a16:rowId xmlns:a16="http://schemas.microsoft.com/office/drawing/2014/main" val="350845353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Augmented Dickey-Fuller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Cointegration of time series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No cointegration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Cointegration exists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H0 rejected, if test result &lt; critical value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extLst>
                  <a:ext uri="{0D108BD9-81ED-4DB2-BD59-A6C34878D82A}">
                    <a16:rowId xmlns:a16="http://schemas.microsoft.com/office/drawing/2014/main" val="204290350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Johansen Procedure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Cointegration rank 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No cointegration at rank r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Cointegration at rank r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Start from r=0 and stop when test statistic &lt; critical value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76" marR="9076" marT="9076" marB="0" anchor="b"/>
                </a:tc>
                <a:extLst>
                  <a:ext uri="{0D108BD9-81ED-4DB2-BD59-A6C34878D82A}">
                    <a16:rowId xmlns:a16="http://schemas.microsoft.com/office/drawing/2014/main" val="836906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1">
            <a:extLst>
              <a:ext uri="{FF2B5EF4-FFF2-40B4-BE49-F238E27FC236}">
                <a16:creationId xmlns:a16="http://schemas.microsoft.com/office/drawing/2014/main" id="{9F817903-BEA6-F749-BA9C-250CDB750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34" y="0"/>
            <a:ext cx="104663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8" name="TextBox 2">
            <a:extLst>
              <a:ext uri="{FF2B5EF4-FFF2-40B4-BE49-F238E27FC236}">
                <a16:creationId xmlns:a16="http://schemas.microsoft.com/office/drawing/2014/main" id="{2C7B6797-2CA2-1343-BDEB-1DCCDC35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9723" y="3838356"/>
            <a:ext cx="21978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Fractional Integration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D3E5-8812-DC47-8D91-AC3302DA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288"/>
            <a:ext cx="12192000" cy="6381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/>
              <a:t>Selection of Techniques Beyond ARIMA</a:t>
            </a:r>
          </a:p>
        </p:txBody>
      </p:sp>
      <p:sp>
        <p:nvSpPr>
          <p:cNvPr id="100354" name="Content Placeholder 2">
            <a:extLst>
              <a:ext uri="{FF2B5EF4-FFF2-40B4-BE49-F238E27FC236}">
                <a16:creationId xmlns:a16="http://schemas.microsoft.com/office/drawing/2014/main" id="{E7FE130E-F94F-C04D-880E-5718E7A59C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00355" name="Picture 3">
            <a:extLst>
              <a:ext uri="{FF2B5EF4-FFF2-40B4-BE49-F238E27FC236}">
                <a16:creationId xmlns:a16="http://schemas.microsoft.com/office/drawing/2014/main" id="{E3394DD4-9AD8-884F-848E-C9A83E29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915988"/>
            <a:ext cx="10917238" cy="582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Rectangle 4">
            <a:extLst>
              <a:ext uri="{FF2B5EF4-FFF2-40B4-BE49-F238E27FC236}">
                <a16:creationId xmlns:a16="http://schemas.microsoft.com/office/drawing/2014/main" id="{D293397A-15F7-D843-959A-25E9EDD27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6705600"/>
            <a:ext cx="12007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700"/>
              <a:t>Changqing Cheng, Akkarapol Sa-Ngasoongsong, Omer Beyca, Trung Le, Hui Yang, Zhenyu (James) Kong &amp; Satish T.S. Bukkapatnam (2015) Time series forecasting for nonlinear and non-stationary processes: a review and comparative study, IIE Transactions, 47:10, 1053-1071, DOI: 10.1080/0740817X.2014.999180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6E2CBD-9D5C-2749-BBA1-C7CBC8D711DE}"/>
              </a:ext>
            </a:extLst>
          </p:cNvPr>
          <p:cNvSpPr/>
          <p:nvPr/>
        </p:nvSpPr>
        <p:spPr>
          <a:xfrm>
            <a:off x="1775012" y="2030070"/>
            <a:ext cx="8498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/blog/2018/02/time-series-forecasting-methods/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7DFE59-557F-C541-B3F7-A8A2503B9FE0}"/>
              </a:ext>
            </a:extLst>
          </p:cNvPr>
          <p:cNvSpPr/>
          <p:nvPr/>
        </p:nvSpPr>
        <p:spPr>
          <a:xfrm>
            <a:off x="1731981" y="2399402"/>
            <a:ext cx="8584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/blog/2016/02/time-series-forecasting-codes-python/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CF360-11CA-AB49-8C2F-0414DD338731}"/>
              </a:ext>
            </a:extLst>
          </p:cNvPr>
          <p:cNvSpPr txBox="1"/>
          <p:nvPr/>
        </p:nvSpPr>
        <p:spPr>
          <a:xfrm>
            <a:off x="2260239" y="1014407"/>
            <a:ext cx="7528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For Background Information Please See</a:t>
            </a:r>
          </a:p>
        </p:txBody>
      </p:sp>
    </p:spTree>
    <p:extLst>
      <p:ext uri="{BB962C8B-B14F-4D97-AF65-F5344CB8AC3E}">
        <p14:creationId xmlns:p14="http://schemas.microsoft.com/office/powerpoint/2010/main" val="2325358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E979-44A9-9F4B-9FFE-8D2CE6B0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75391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extBox 1">
            <a:extLst>
              <a:ext uri="{FF2B5EF4-FFF2-40B4-BE49-F238E27FC236}">
                <a16:creationId xmlns:a16="http://schemas.microsoft.com/office/drawing/2014/main" id="{F98BC824-51B6-A24C-91C0-CCB2A1B03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613" y="2581275"/>
            <a:ext cx="56419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5400"/>
              <a:t>Why Multi-Variate?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8A0C043-B336-7D46-90C7-0A5806761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8575"/>
            <a:ext cx="12192000" cy="1042988"/>
          </a:xfrm>
        </p:spPr>
        <p:txBody>
          <a:bodyPr/>
          <a:lstStyle/>
          <a:p>
            <a:pPr algn="ctr"/>
            <a:r>
              <a:rPr lang="en-IN" altLang="en-US" sz="2800" dirty="0"/>
              <a:t>Because We Want to Control the Process or Plan for Eventualities </a:t>
            </a:r>
            <a:br>
              <a:rPr lang="en-IN" altLang="en-US" sz="2800" dirty="0"/>
            </a:br>
            <a:r>
              <a:rPr lang="en-IN" altLang="en-US" sz="2800" dirty="0"/>
              <a:t>(Trends, Anomalies, Risks, Opportunities)</a:t>
            </a:r>
            <a:endParaRPr lang="en-US" altLang="en-US" sz="2800" dirty="0"/>
          </a:p>
        </p:txBody>
      </p:sp>
      <p:pic>
        <p:nvPicPr>
          <p:cNvPr id="71682" name="Picture 3">
            <a:extLst>
              <a:ext uri="{FF2B5EF4-FFF2-40B4-BE49-F238E27FC236}">
                <a16:creationId xmlns:a16="http://schemas.microsoft.com/office/drawing/2014/main" id="{D630E145-754E-1A48-B252-3A993CFC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2500313"/>
            <a:ext cx="10107612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1551F5-4729-664E-9A5D-5AAD25338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887" y="1035050"/>
            <a:ext cx="89599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For Stationary Time Series, All We Need To Do Is To Analyze. </a:t>
            </a:r>
          </a:p>
          <a:p>
            <a:pPr algn="ctr" eaLnBrk="1" hangingPunct="1"/>
            <a:r>
              <a:rPr lang="en-US" altLang="en-US" sz="2800" dirty="0"/>
              <a:t>We Can Use Statistical Process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81C90-1CB7-A24C-8690-1FEC2A8A3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48325"/>
            <a:ext cx="120078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But the world changes, its processes change </a:t>
            </a:r>
            <a:r>
              <a:rPr lang="en-US" altLang="en-US" sz="3200" dirty="0">
                <a:sym typeface="Wingdings" pitchFamily="2" charset="2"/>
              </a:rPr>
              <a:t> t</a:t>
            </a:r>
            <a:r>
              <a:rPr lang="en-US" altLang="en-US" sz="3200" dirty="0"/>
              <a:t>ime series change</a:t>
            </a:r>
          </a:p>
          <a:p>
            <a:pPr algn="ctr" eaLnBrk="1" hangingPunct="1"/>
            <a:r>
              <a:rPr lang="en-US" altLang="en-US" sz="3200" dirty="0"/>
              <a:t>Therefore, forecasts for time series are non-trivial </a:t>
            </a:r>
            <a:r>
              <a:rPr lang="en-US" altLang="en-US" sz="3200" dirty="0">
                <a:sym typeface="Wingdings" pitchFamily="2" charset="2"/>
              </a:rPr>
              <a:t> valuable</a:t>
            </a:r>
            <a:endParaRPr lang="en-US" altLang="en-US" sz="3200" dirty="0"/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ACC4605C-4CC3-A648-AB8C-AF7F87D08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6538"/>
            <a:ext cx="12192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>
                <a:solidFill>
                  <a:srgbClr val="333333"/>
                </a:solidFill>
                <a:latin typeface="Open Sans"/>
              </a:rPr>
              <a:t>Changqing Cheng, Akkarapol Sa-Ngasoongsong, Omer Beyca, Trung Le, Hui Yang, Zhenyu (James) Kong &amp; Satish T.S. Bukkapatnam (2015) Time series forecasting for nonlinear and non-stationary processes: a review and comparative study, IIE Transactions, 47:10, 1053-1071, DOI: </a:t>
            </a:r>
            <a:r>
              <a:rPr lang="en-US" altLang="en-US" sz="700" u="sng">
                <a:solidFill>
                  <a:srgbClr val="333333"/>
                </a:solidFill>
                <a:latin typeface="Open Sans"/>
                <a:hlinkClick r:id="rId3"/>
              </a:rPr>
              <a:t>10.1080/0740817X.2014.999180</a:t>
            </a:r>
            <a:endParaRPr lang="en-US" altLang="en-US"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7C343-68F7-484C-86DE-C03055A04567}"/>
              </a:ext>
            </a:extLst>
          </p:cNvPr>
          <p:cNvSpPr txBox="1"/>
          <p:nvPr/>
        </p:nvSpPr>
        <p:spPr>
          <a:xfrm rot="19729233">
            <a:off x="9410824" y="1232220"/>
            <a:ext cx="29332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 Us See Some</a:t>
            </a:r>
          </a:p>
          <a:p>
            <a:pPr algn="ctr"/>
            <a:r>
              <a:rPr lang="en-US" sz="3200" dirty="0"/>
              <a:t>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>
            <a:extLst>
              <a:ext uri="{FF2B5EF4-FFF2-40B4-BE49-F238E27FC236}">
                <a16:creationId xmlns:a16="http://schemas.microsoft.com/office/drawing/2014/main" id="{D17E906C-CBC2-314E-8FEE-93B57E76D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28588"/>
            <a:ext cx="12192000" cy="1325563"/>
          </a:xfrm>
        </p:spPr>
        <p:txBody>
          <a:bodyPr/>
          <a:lstStyle/>
          <a:p>
            <a:pPr algn="ctr"/>
            <a:r>
              <a:rPr lang="en-US" altLang="en-US" dirty="0"/>
              <a:t>Why Do We Need to Handle Multiple Time Series?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8F2435-893F-2F43-A76F-26128D57A8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607" y="991519"/>
          <a:ext cx="8657452" cy="5739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6499" name="Picture 2">
            <a:extLst>
              <a:ext uri="{FF2B5EF4-FFF2-40B4-BE49-F238E27FC236}">
                <a16:creationId xmlns:a16="http://schemas.microsoft.com/office/drawing/2014/main" id="{465D1EDE-5CB4-8B49-B521-24FF70DCE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3" y="2160588"/>
            <a:ext cx="2665412" cy="362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TextBox 4">
            <a:extLst>
              <a:ext uri="{FF2B5EF4-FFF2-40B4-BE49-F238E27FC236}">
                <a16:creationId xmlns:a16="http://schemas.microsoft.com/office/drawing/2014/main" id="{B78A44DA-1375-1548-83CB-EF293BE10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0350" y="5961063"/>
            <a:ext cx="280193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100"/>
              <a:t>Clive Granger (1934 – 2009)</a:t>
            </a:r>
          </a:p>
          <a:p>
            <a:pPr eaLnBrk="1" hangingPunct="1"/>
            <a:r>
              <a:rPr lang="en-US" altLang="en-US" sz="1100"/>
              <a:t>British economist, taught at University of Nottinghan in Britain &amp; University of California, San Diego in US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042F282-35BA-4649-B6CA-64E3DB7076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" y="113770"/>
            <a:ext cx="12192000" cy="1325563"/>
          </a:xfrm>
        </p:spPr>
        <p:txBody>
          <a:bodyPr/>
          <a:lstStyle/>
          <a:p>
            <a:pPr algn="ctr"/>
            <a:r>
              <a:rPr lang="en-IN" altLang="en-US" sz="4800" dirty="0"/>
              <a:t>Problem with Differencing or Integration </a:t>
            </a:r>
            <a:br>
              <a:rPr lang="en-IN" altLang="en-US" sz="4800" dirty="0"/>
            </a:br>
            <a:r>
              <a:rPr lang="en-IN" altLang="en-US" sz="4800" dirty="0"/>
              <a:t>to Use Methods Meant for Stationary Processes</a:t>
            </a:r>
            <a:endParaRPr lang="en-US" altLang="en-US" sz="4800" dirty="0"/>
          </a:p>
        </p:txBody>
      </p:sp>
      <p:sp>
        <p:nvSpPr>
          <p:cNvPr id="102402" name="Content Placeholder 2">
            <a:extLst>
              <a:ext uri="{FF2B5EF4-FFF2-40B4-BE49-F238E27FC236}">
                <a16:creationId xmlns:a16="http://schemas.microsoft.com/office/drawing/2014/main" id="{23E19D83-6C0F-C24B-9EB2-F2A6475990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IN" altLang="en-US" sz="4000"/>
          </a:p>
          <a:p>
            <a:endParaRPr lang="en-US" altLang="en-US" sz="40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5D4EE79-FC72-964A-A907-1D6000348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8304163"/>
              </p:ext>
            </p:extLst>
          </p:nvPr>
        </p:nvGraphicFramePr>
        <p:xfrm>
          <a:off x="516328" y="1439333"/>
          <a:ext cx="1115934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F2B0ECC7-7188-124A-8903-199256DD32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180975"/>
            <a:ext cx="10515600" cy="1325563"/>
          </a:xfrm>
        </p:spPr>
        <p:txBody>
          <a:bodyPr/>
          <a:lstStyle/>
          <a:p>
            <a:pPr algn="ctr"/>
            <a:r>
              <a:rPr lang="en-GB" altLang="en-US" sz="5400"/>
              <a:t>Cointegration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D0C971-D076-D24B-831B-68DBD8E6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144588"/>
            <a:ext cx="10515600" cy="4351337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2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200" dirty="0"/>
          </a:p>
          <a:p>
            <a:pPr fontAlgn="auto">
              <a:spcAft>
                <a:spcPts val="0"/>
              </a:spcAft>
              <a:defRPr/>
            </a:pPr>
            <a:endParaRPr lang="en-GB" sz="3200" dirty="0"/>
          </a:p>
        </p:txBody>
      </p:sp>
      <p:pic>
        <p:nvPicPr>
          <p:cNvPr id="103427" name="Picture 5">
            <a:extLst>
              <a:ext uri="{FF2B5EF4-FFF2-40B4-BE49-F238E27FC236}">
                <a16:creationId xmlns:a16="http://schemas.microsoft.com/office/drawing/2014/main" id="{75C12304-77D4-EE47-A40A-77F0D89C4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060575"/>
            <a:ext cx="4333875" cy="312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C151268-68B5-C44C-BF66-7B8164FA1B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018483"/>
              </p:ext>
            </p:extLst>
          </p:nvPr>
        </p:nvGraphicFramePr>
        <p:xfrm>
          <a:off x="204827" y="891387"/>
          <a:ext cx="7895106" cy="572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>
            <a:extLst>
              <a:ext uri="{FF2B5EF4-FFF2-40B4-BE49-F238E27FC236}">
                <a16:creationId xmlns:a16="http://schemas.microsoft.com/office/drawing/2014/main" id="{B06CFCD9-7756-FB43-B822-43D85EB155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275" y="-95250"/>
            <a:ext cx="11433175" cy="1325563"/>
          </a:xfrm>
        </p:spPr>
        <p:txBody>
          <a:bodyPr/>
          <a:lstStyle/>
          <a:p>
            <a:pPr algn="ctr"/>
            <a:r>
              <a:rPr lang="en-GB" altLang="en-US" sz="5400"/>
              <a:t>Testing for Cointegration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09DE-53A6-EB4E-B179-C6C3D5E8AC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276340" y="1230313"/>
            <a:ext cx="11500501" cy="5485797"/>
          </a:xfrm>
          <a:blipFill>
            <a:blip r:embed="rId2"/>
            <a:stretch>
              <a:fillRect l="-1212" t="1747" r="8563" b="-2586"/>
            </a:stretch>
          </a:blipFill>
        </p:spPr>
        <p:txBody>
          <a:bodyPr/>
          <a:lstStyle/>
          <a:p>
            <a:r>
              <a:rPr lang="en-US" sz="2400">
                <a:noFill/>
              </a:rPr>
              <a:t> </a:t>
            </a:r>
          </a:p>
        </p:txBody>
      </p:sp>
      <p:pic>
        <p:nvPicPr>
          <p:cNvPr id="104451" name="Picture 3">
            <a:extLst>
              <a:ext uri="{FF2B5EF4-FFF2-40B4-BE49-F238E27FC236}">
                <a16:creationId xmlns:a16="http://schemas.microsoft.com/office/drawing/2014/main" id="{A77F271F-50E3-A345-9BDA-4AD450888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020763"/>
            <a:ext cx="3417887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>
            <a:extLst>
              <a:ext uri="{FF2B5EF4-FFF2-40B4-BE49-F238E27FC236}">
                <a16:creationId xmlns:a16="http://schemas.microsoft.com/office/drawing/2014/main" id="{4D5785B0-5296-334D-8B82-217E09EA4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450" y="-9525"/>
            <a:ext cx="11831638" cy="1111250"/>
          </a:xfrm>
        </p:spPr>
        <p:txBody>
          <a:bodyPr/>
          <a:lstStyle/>
          <a:p>
            <a:pPr algn="ctr"/>
            <a:r>
              <a:rPr lang="en-US" altLang="en-US"/>
              <a:t>Why Do We Need to Handle Multiple Time Series?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8F2435-893F-2F43-A76F-26128D57A8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739899"/>
              </p:ext>
            </p:extLst>
          </p:nvPr>
        </p:nvGraphicFramePr>
        <p:xfrm>
          <a:off x="358048" y="1107195"/>
          <a:ext cx="11578728" cy="5750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EDAB0B-B86C-0745-9ED6-16C81D38D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5307B8-8115-E24C-A092-72CA40FCD4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F15816-F8B9-9246-A81E-2F2D234E3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D3C8AC-D577-4B4A-9353-E5C3C6EC4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3DF567D-E33D-A443-89A5-CADC568FA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0488"/>
            <a:ext cx="10515600" cy="1325562"/>
          </a:xfrm>
        </p:spPr>
        <p:txBody>
          <a:bodyPr rtlCol="0">
            <a:noAutofit/>
          </a:bodyPr>
          <a:lstStyle/>
          <a:p>
            <a:pPr marL="266693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M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u</a:t>
            </a: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lt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i</a:t>
            </a:r>
            <a:r>
              <a:rPr sz="3733" b="1" spc="-27" dirty="0">
                <a:solidFill>
                  <a:srgbClr val="2D8EC5"/>
                </a:solidFill>
                <a:latin typeface="Georgia"/>
                <a:cs typeface="Georgia"/>
              </a:rPr>
              <a:t>v</a:t>
            </a:r>
            <a:r>
              <a:rPr sz="3733" b="1" spc="-40" dirty="0">
                <a:solidFill>
                  <a:srgbClr val="2D8EC5"/>
                </a:solidFill>
                <a:latin typeface="Georgia"/>
                <a:cs typeface="Georgia"/>
              </a:rPr>
              <a:t>a</a:t>
            </a:r>
            <a:r>
              <a:rPr sz="3733" b="1" spc="-13" dirty="0">
                <a:solidFill>
                  <a:srgbClr val="2D8EC5"/>
                </a:solidFill>
                <a:latin typeface="Georgia"/>
                <a:cs typeface="Georgia"/>
              </a:rPr>
              <a:t>r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i</a:t>
            </a:r>
            <a:r>
              <a:rPr sz="3733" b="1" spc="-40" dirty="0">
                <a:solidFill>
                  <a:srgbClr val="2D8EC5"/>
                </a:solidFill>
                <a:latin typeface="Georgia"/>
                <a:cs typeface="Georgia"/>
              </a:rPr>
              <a:t>a</a:t>
            </a: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t</a:t>
            </a:r>
            <a:r>
              <a:rPr sz="3733" b="1" spc="-27" dirty="0">
                <a:solidFill>
                  <a:srgbClr val="2D8EC5"/>
                </a:solidFill>
                <a:latin typeface="Georgia"/>
                <a:cs typeface="Georgia"/>
              </a:rPr>
              <a:t>e </a:t>
            </a: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T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i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m</a:t>
            </a:r>
            <a:r>
              <a:rPr sz="3733" b="1" spc="-27" dirty="0">
                <a:solidFill>
                  <a:srgbClr val="2D8EC5"/>
                </a:solidFill>
                <a:latin typeface="Georgia"/>
                <a:cs typeface="Georgia"/>
              </a:rPr>
              <a:t>e 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Se</a:t>
            </a:r>
            <a:r>
              <a:rPr sz="3733" b="1" spc="-13" dirty="0">
                <a:solidFill>
                  <a:srgbClr val="2D8EC5"/>
                </a:solidFill>
                <a:latin typeface="Georgia"/>
                <a:cs typeface="Georgia"/>
              </a:rPr>
              <a:t>r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i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s </a:t>
            </a: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M</a:t>
            </a:r>
            <a:r>
              <a:rPr sz="3733" b="1" spc="-40" dirty="0">
                <a:solidFill>
                  <a:srgbClr val="2D8EC5"/>
                </a:solidFill>
                <a:latin typeface="Georgia"/>
                <a:cs typeface="Georgia"/>
              </a:rPr>
              <a:t>o</a:t>
            </a:r>
            <a:r>
              <a:rPr sz="3733" b="1" spc="7" dirty="0">
                <a:solidFill>
                  <a:srgbClr val="2D8EC5"/>
                </a:solidFill>
                <a:latin typeface="Georgia"/>
                <a:cs typeface="Georgia"/>
              </a:rPr>
              <a:t>d</a:t>
            </a:r>
            <a:r>
              <a:rPr sz="3733" b="1" spc="-33" dirty="0">
                <a:solidFill>
                  <a:srgbClr val="2D8EC5"/>
                </a:solidFill>
                <a:latin typeface="Georgia"/>
                <a:cs typeface="Georgia"/>
              </a:rPr>
              <a:t>e</a:t>
            </a:r>
            <a:r>
              <a:rPr sz="3733" b="1" spc="-7" dirty="0">
                <a:solidFill>
                  <a:srgbClr val="2D8EC5"/>
                </a:solidFill>
                <a:latin typeface="Georgia"/>
                <a:cs typeface="Georgia"/>
              </a:rPr>
              <a:t>l</a:t>
            </a:r>
            <a:r>
              <a:rPr sz="3733" b="1" spc="-20" dirty="0">
                <a:solidFill>
                  <a:srgbClr val="2D8EC5"/>
                </a:solidFill>
                <a:latin typeface="Georgia"/>
                <a:cs typeface="Georgia"/>
              </a:rPr>
              <a:t>in</a:t>
            </a:r>
            <a:r>
              <a:rPr sz="3733" b="1" spc="-27" dirty="0">
                <a:solidFill>
                  <a:srgbClr val="2D8EC5"/>
                </a:solidFill>
                <a:latin typeface="Georgia"/>
                <a:cs typeface="Georgia"/>
              </a:rPr>
              <a:t>g</a:t>
            </a:r>
            <a:endParaRPr sz="3733" dirty="0">
              <a:latin typeface="Georgia"/>
              <a:cs typeface="Georgia"/>
            </a:endParaRPr>
          </a:p>
        </p:txBody>
      </p:sp>
      <p:sp>
        <p:nvSpPr>
          <p:cNvPr id="107522" name="object 3">
            <a:extLst>
              <a:ext uri="{FF2B5EF4-FFF2-40B4-BE49-F238E27FC236}">
                <a16:creationId xmlns:a16="http://schemas.microsoft.com/office/drawing/2014/main" id="{7BF5425B-BCD2-F349-A907-5D8548B70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198688"/>
            <a:ext cx="10514013" cy="203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6653199-F4A2-2C4F-809E-8567C65548A9}"/>
              </a:ext>
            </a:extLst>
          </p:cNvPr>
          <p:cNvSpPr txBox="1"/>
          <p:nvPr/>
        </p:nvSpPr>
        <p:spPr>
          <a:xfrm>
            <a:off x="302801" y="2095888"/>
            <a:ext cx="502073" cy="2168313"/>
          </a:xfrm>
          <a:prstGeom prst="rect">
            <a:avLst/>
          </a:prstGeom>
        </p:spPr>
        <p:txBody>
          <a:bodyPr vert="vert270" lIns="0" tIns="0" rIns="0" bIns="0"/>
          <a:lstStyle/>
          <a:p>
            <a:pPr marL="169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dirty="0">
                <a:latin typeface="Georgia"/>
                <a:cs typeface="Georgia"/>
              </a:rPr>
              <a:t>K</a:t>
            </a:r>
            <a:r>
              <a:rPr sz="3200" spc="-13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e</a:t>
            </a:r>
            <a:r>
              <a:rPr sz="3200" spc="-7" dirty="0">
                <a:latin typeface="Georgia"/>
                <a:cs typeface="Georgia"/>
              </a:rPr>
              <a:t>q</a:t>
            </a:r>
            <a:r>
              <a:rPr sz="3200" spc="-13" dirty="0">
                <a:latin typeface="Georgia"/>
                <a:cs typeface="Georgia"/>
              </a:rPr>
              <a:t>u</a:t>
            </a:r>
            <a:r>
              <a:rPr sz="3200" dirty="0">
                <a:latin typeface="Georgia"/>
                <a:cs typeface="Georgia"/>
              </a:rPr>
              <a:t>a</a:t>
            </a:r>
            <a:r>
              <a:rPr sz="3200" spc="-7" dirty="0">
                <a:latin typeface="Georgia"/>
                <a:cs typeface="Georgia"/>
              </a:rPr>
              <a:t>ti</a:t>
            </a:r>
            <a:r>
              <a:rPr sz="3200" spc="7" dirty="0">
                <a:latin typeface="Georgia"/>
                <a:cs typeface="Georgia"/>
              </a:rPr>
              <a:t>o</a:t>
            </a:r>
            <a:r>
              <a:rPr sz="3200" spc="-7" dirty="0">
                <a:latin typeface="Georgia"/>
                <a:cs typeface="Georgia"/>
              </a:rPr>
              <a:t>n</a:t>
            </a:r>
            <a:r>
              <a:rPr sz="3200" dirty="0">
                <a:latin typeface="Georgia"/>
                <a:cs typeface="Georgia"/>
              </a:rPr>
              <a:t>s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107524" name="object 5">
            <a:extLst>
              <a:ext uri="{FF2B5EF4-FFF2-40B4-BE49-F238E27FC236}">
                <a16:creationId xmlns:a16="http://schemas.microsoft.com/office/drawing/2014/main" id="{DB97B57A-3DEA-C644-BB84-F835009FBC1C}"/>
              </a:ext>
            </a:extLst>
          </p:cNvPr>
          <p:cNvSpPr>
            <a:spLocks/>
          </p:cNvSpPr>
          <p:nvPr/>
        </p:nvSpPr>
        <p:spPr bwMode="auto">
          <a:xfrm>
            <a:off x="915988" y="2198688"/>
            <a:ext cx="10507662" cy="2028825"/>
          </a:xfrm>
          <a:custGeom>
            <a:avLst/>
            <a:gdLst>
              <a:gd name="T0" fmla="*/ 0 w 7881300"/>
              <a:gd name="T1" fmla="*/ 0 h 1521600"/>
              <a:gd name="T2" fmla="*/ 7881300 w 7881300"/>
              <a:gd name="T3" fmla="*/ 0 h 1521600"/>
              <a:gd name="T4" fmla="*/ 7881300 w 7881300"/>
              <a:gd name="T5" fmla="*/ 1521600 h 1521600"/>
              <a:gd name="T6" fmla="*/ 0 w 7881300"/>
              <a:gd name="T7" fmla="*/ 1521600 h 1521600"/>
              <a:gd name="T8" fmla="*/ 0 w 7881300"/>
              <a:gd name="T9" fmla="*/ 0 h 15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1300" h="1521600">
                <a:moveTo>
                  <a:pt x="0" y="0"/>
                </a:moveTo>
                <a:lnTo>
                  <a:pt x="7881300" y="0"/>
                </a:lnTo>
                <a:lnTo>
                  <a:pt x="7881300" y="1521600"/>
                </a:lnTo>
                <a:lnTo>
                  <a:pt x="0" y="152160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7525" name="object 6">
            <a:extLst>
              <a:ext uri="{FF2B5EF4-FFF2-40B4-BE49-F238E27FC236}">
                <a16:creationId xmlns:a16="http://schemas.microsoft.com/office/drawing/2014/main" id="{20D5B22B-4074-EF48-92E3-7F0D17BC1B24}"/>
              </a:ext>
            </a:extLst>
          </p:cNvPr>
          <p:cNvSpPr>
            <a:spLocks/>
          </p:cNvSpPr>
          <p:nvPr/>
        </p:nvSpPr>
        <p:spPr bwMode="auto">
          <a:xfrm>
            <a:off x="2478088" y="1955800"/>
            <a:ext cx="2830512" cy="2473325"/>
          </a:xfrm>
          <a:custGeom>
            <a:avLst/>
            <a:gdLst>
              <a:gd name="T0" fmla="*/ 0 w 2122500"/>
              <a:gd name="T1" fmla="*/ 0 h 1855500"/>
              <a:gd name="T2" fmla="*/ 2122500 w 2122500"/>
              <a:gd name="T3" fmla="*/ 0 h 1855500"/>
              <a:gd name="T4" fmla="*/ 2122500 w 2122500"/>
              <a:gd name="T5" fmla="*/ 1855500 h 1855500"/>
              <a:gd name="T6" fmla="*/ 0 w 2122500"/>
              <a:gd name="T7" fmla="*/ 1855500 h 1855500"/>
              <a:gd name="T8" fmla="*/ 0 w 2122500"/>
              <a:gd name="T9" fmla="*/ 0 h 1855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2500" h="1855500">
                <a:moveTo>
                  <a:pt x="0" y="0"/>
                </a:moveTo>
                <a:lnTo>
                  <a:pt x="2122500" y="0"/>
                </a:lnTo>
                <a:lnTo>
                  <a:pt x="2122500" y="1855500"/>
                </a:lnTo>
                <a:lnTo>
                  <a:pt x="0" y="185550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7526" name="object 7">
            <a:extLst>
              <a:ext uri="{FF2B5EF4-FFF2-40B4-BE49-F238E27FC236}">
                <a16:creationId xmlns:a16="http://schemas.microsoft.com/office/drawing/2014/main" id="{FC3B60EC-205D-D142-8474-757B92A30AFF}"/>
              </a:ext>
            </a:extLst>
          </p:cNvPr>
          <p:cNvSpPr>
            <a:spLocks/>
          </p:cNvSpPr>
          <p:nvPr/>
        </p:nvSpPr>
        <p:spPr bwMode="auto">
          <a:xfrm>
            <a:off x="5554663" y="1955800"/>
            <a:ext cx="2830512" cy="2516188"/>
          </a:xfrm>
          <a:custGeom>
            <a:avLst/>
            <a:gdLst>
              <a:gd name="T0" fmla="*/ 0 w 2122500"/>
              <a:gd name="T1" fmla="*/ 0 h 1886700"/>
              <a:gd name="T2" fmla="*/ 2122500 w 2122500"/>
              <a:gd name="T3" fmla="*/ 0 h 1886700"/>
              <a:gd name="T4" fmla="*/ 2122500 w 2122500"/>
              <a:gd name="T5" fmla="*/ 1886700 h 1886700"/>
              <a:gd name="T6" fmla="*/ 0 w 2122500"/>
              <a:gd name="T7" fmla="*/ 1886700 h 1886700"/>
              <a:gd name="T8" fmla="*/ 0 w 2122500"/>
              <a:gd name="T9" fmla="*/ 0 h 1886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2500" h="1886700">
                <a:moveTo>
                  <a:pt x="0" y="0"/>
                </a:moveTo>
                <a:lnTo>
                  <a:pt x="2122500" y="0"/>
                </a:lnTo>
                <a:lnTo>
                  <a:pt x="2122500" y="1886700"/>
                </a:lnTo>
                <a:lnTo>
                  <a:pt x="0" y="188670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7527" name="object 8">
            <a:extLst>
              <a:ext uri="{FF2B5EF4-FFF2-40B4-BE49-F238E27FC236}">
                <a16:creationId xmlns:a16="http://schemas.microsoft.com/office/drawing/2014/main" id="{B6C054EF-6153-704E-A8A4-D7E2CF9FA602}"/>
              </a:ext>
            </a:extLst>
          </p:cNvPr>
          <p:cNvSpPr>
            <a:spLocks/>
          </p:cNvSpPr>
          <p:nvPr/>
        </p:nvSpPr>
        <p:spPr bwMode="auto">
          <a:xfrm>
            <a:off x="8667750" y="1955800"/>
            <a:ext cx="2506663" cy="2473325"/>
          </a:xfrm>
          <a:custGeom>
            <a:avLst/>
            <a:gdLst>
              <a:gd name="T0" fmla="*/ 0 w 1880400"/>
              <a:gd name="T1" fmla="*/ 0 h 1855500"/>
              <a:gd name="T2" fmla="*/ 1880400 w 1880400"/>
              <a:gd name="T3" fmla="*/ 0 h 1855500"/>
              <a:gd name="T4" fmla="*/ 1880400 w 1880400"/>
              <a:gd name="T5" fmla="*/ 1855500 h 1855500"/>
              <a:gd name="T6" fmla="*/ 0 w 1880400"/>
              <a:gd name="T7" fmla="*/ 1855500 h 1855500"/>
              <a:gd name="T8" fmla="*/ 0 w 1880400"/>
              <a:gd name="T9" fmla="*/ 0 h 1855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0400" h="1855500">
                <a:moveTo>
                  <a:pt x="0" y="0"/>
                </a:moveTo>
                <a:lnTo>
                  <a:pt x="1880400" y="0"/>
                </a:lnTo>
                <a:lnTo>
                  <a:pt x="1880400" y="1855500"/>
                </a:lnTo>
                <a:lnTo>
                  <a:pt x="0" y="185550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8050EA7-6723-404A-A890-17167F55A517}"/>
              </a:ext>
            </a:extLst>
          </p:cNvPr>
          <p:cNvSpPr txBox="1"/>
          <p:nvPr/>
        </p:nvSpPr>
        <p:spPr>
          <a:xfrm>
            <a:off x="2481263" y="1436688"/>
            <a:ext cx="2938462" cy="422275"/>
          </a:xfrm>
          <a:prstGeom prst="rect">
            <a:avLst/>
          </a:prstGeom>
        </p:spPr>
        <p:txBody>
          <a:bodyPr lIns="0" tIns="0" rIns="0" bIns="0"/>
          <a:lstStyle/>
          <a:p>
            <a:pPr marL="169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667" dirty="0">
                <a:latin typeface="Georgia"/>
                <a:cs typeface="Georgia"/>
              </a:rPr>
              <a:t>l</a:t>
            </a:r>
            <a:r>
              <a:rPr sz="2667" spc="7" dirty="0">
                <a:latin typeface="Georgia"/>
                <a:cs typeface="Georgia"/>
              </a:rPr>
              <a:t>a</a:t>
            </a:r>
            <a:r>
              <a:rPr sz="2667" spc="-13" dirty="0">
                <a:latin typeface="Georgia"/>
                <a:cs typeface="Georgia"/>
              </a:rPr>
              <a:t>g</a:t>
            </a:r>
            <a:r>
              <a:rPr sz="2667" dirty="0">
                <a:latin typeface="Georgia"/>
                <a:cs typeface="Georgia"/>
              </a:rPr>
              <a:t>-</a:t>
            </a:r>
            <a:r>
              <a:rPr sz="2667" spc="-13" dirty="0">
                <a:latin typeface="Georgia"/>
                <a:cs typeface="Georgia"/>
              </a:rPr>
              <a:t>1</a:t>
            </a:r>
            <a:r>
              <a:rPr sz="2667" spc="7" dirty="0">
                <a:latin typeface="Georgia"/>
                <a:cs typeface="Georgia"/>
              </a:rPr>
              <a:t> </a:t>
            </a:r>
            <a:r>
              <a:rPr sz="2667" spc="-7" dirty="0">
                <a:latin typeface="Georgia"/>
                <a:cs typeface="Georgia"/>
              </a:rPr>
              <a:t>o</a:t>
            </a:r>
            <a:r>
              <a:rPr sz="2667" dirty="0">
                <a:latin typeface="Georgia"/>
                <a:cs typeface="Georgia"/>
              </a:rPr>
              <a:t>f</a:t>
            </a:r>
            <a:r>
              <a:rPr sz="2667" spc="7" dirty="0">
                <a:latin typeface="Georgia"/>
                <a:cs typeface="Georgia"/>
              </a:rPr>
              <a:t> </a:t>
            </a:r>
            <a:r>
              <a:rPr sz="2667" spc="-7" dirty="0">
                <a:latin typeface="Georgia"/>
                <a:cs typeface="Georgia"/>
              </a:rPr>
              <a:t>th</a:t>
            </a:r>
            <a:r>
              <a:rPr sz="2667" dirty="0">
                <a:latin typeface="Georgia"/>
                <a:cs typeface="Georgia"/>
              </a:rPr>
              <a:t>e K </a:t>
            </a:r>
            <a:r>
              <a:rPr sz="2667" spc="-7" dirty="0">
                <a:latin typeface="Georgia"/>
                <a:cs typeface="Georgia"/>
              </a:rPr>
              <a:t>ser</a:t>
            </a:r>
            <a:r>
              <a:rPr sz="2667" spc="-13" dirty="0">
                <a:latin typeface="Georgia"/>
                <a:cs typeface="Georgia"/>
              </a:rPr>
              <a:t>i</a:t>
            </a:r>
            <a:r>
              <a:rPr sz="2667" spc="-7" dirty="0">
                <a:latin typeface="Georgia"/>
                <a:cs typeface="Georgia"/>
              </a:rPr>
              <a:t>e</a:t>
            </a:r>
            <a:r>
              <a:rPr sz="2667" dirty="0">
                <a:latin typeface="Georgia"/>
                <a:cs typeface="Georgia"/>
              </a:rPr>
              <a:t>s</a:t>
            </a:r>
            <a:endParaRPr sz="2667">
              <a:latin typeface="Georgia"/>
              <a:cs typeface="Georgia"/>
            </a:endParaRPr>
          </a:p>
        </p:txBody>
      </p:sp>
      <p:sp>
        <p:nvSpPr>
          <p:cNvPr id="107529" name="object 10">
            <a:extLst>
              <a:ext uri="{FF2B5EF4-FFF2-40B4-BE49-F238E27FC236}">
                <a16:creationId xmlns:a16="http://schemas.microsoft.com/office/drawing/2014/main" id="{0C1B19DE-1FFB-CD49-B335-572D98BD9E86}"/>
              </a:ext>
            </a:extLst>
          </p:cNvPr>
          <p:cNvSpPr>
            <a:spLocks/>
          </p:cNvSpPr>
          <p:nvPr/>
        </p:nvSpPr>
        <p:spPr bwMode="auto">
          <a:xfrm>
            <a:off x="609600" y="5202238"/>
            <a:ext cx="4864100" cy="790575"/>
          </a:xfrm>
          <a:custGeom>
            <a:avLst/>
            <a:gdLst>
              <a:gd name="T0" fmla="*/ 48 w 3648348"/>
              <a:gd name="T1" fmla="*/ 0 h 593100"/>
              <a:gd name="T2" fmla="*/ 0 w 3648348"/>
              <a:gd name="T3" fmla="*/ 592800 h 593100"/>
              <a:gd name="T4" fmla="*/ 3648300 w 3648348"/>
              <a:gd name="T5" fmla="*/ 593100 h 593100"/>
              <a:gd name="T6" fmla="*/ 3648348 w 3648348"/>
              <a:gd name="T7" fmla="*/ 300 h 593100"/>
              <a:gd name="T8" fmla="*/ 48 w 3648348"/>
              <a:gd name="T9" fmla="*/ 0 h 593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8348" h="593100">
                <a:moveTo>
                  <a:pt x="48" y="0"/>
                </a:moveTo>
                <a:lnTo>
                  <a:pt x="0" y="592800"/>
                </a:lnTo>
                <a:lnTo>
                  <a:pt x="3648300" y="593100"/>
                </a:lnTo>
                <a:lnTo>
                  <a:pt x="3648348" y="300"/>
                </a:lnTo>
                <a:lnTo>
                  <a:pt x="48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7530" name="object 11">
            <a:extLst>
              <a:ext uri="{FF2B5EF4-FFF2-40B4-BE49-F238E27FC236}">
                <a16:creationId xmlns:a16="http://schemas.microsoft.com/office/drawing/2014/main" id="{6D9255D8-D1B3-BA4D-9B7B-5114B106C0C0}"/>
              </a:ext>
            </a:extLst>
          </p:cNvPr>
          <p:cNvSpPr>
            <a:spLocks/>
          </p:cNvSpPr>
          <p:nvPr/>
        </p:nvSpPr>
        <p:spPr bwMode="auto">
          <a:xfrm>
            <a:off x="6169025" y="5238750"/>
            <a:ext cx="5532438" cy="714375"/>
          </a:xfrm>
          <a:custGeom>
            <a:avLst/>
            <a:gdLst>
              <a:gd name="T0" fmla="*/ 39 w 4149639"/>
              <a:gd name="T1" fmla="*/ 0 h 535800"/>
              <a:gd name="T2" fmla="*/ 0 w 4149639"/>
              <a:gd name="T3" fmla="*/ 535499 h 535800"/>
              <a:gd name="T4" fmla="*/ 4149600 w 4149639"/>
              <a:gd name="T5" fmla="*/ 535800 h 535800"/>
              <a:gd name="T6" fmla="*/ 4149639 w 4149639"/>
              <a:gd name="T7" fmla="*/ 300 h 535800"/>
              <a:gd name="T8" fmla="*/ 39 w 4149639"/>
              <a:gd name="T9" fmla="*/ 0 h 535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9639" h="535800">
                <a:moveTo>
                  <a:pt x="39" y="0"/>
                </a:moveTo>
                <a:lnTo>
                  <a:pt x="0" y="535499"/>
                </a:lnTo>
                <a:lnTo>
                  <a:pt x="4149600" y="535800"/>
                </a:lnTo>
                <a:lnTo>
                  <a:pt x="4149639" y="300"/>
                </a:lnTo>
                <a:lnTo>
                  <a:pt x="39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945CA81-362A-1B4E-8DD9-A51A940EA717}"/>
              </a:ext>
            </a:extLst>
          </p:cNvPr>
          <p:cNvSpPr txBox="1"/>
          <p:nvPr/>
        </p:nvSpPr>
        <p:spPr>
          <a:xfrm>
            <a:off x="5578475" y="4575175"/>
            <a:ext cx="5878513" cy="1189038"/>
          </a:xfrm>
          <a:prstGeom prst="rect">
            <a:avLst/>
          </a:prstGeom>
        </p:spPr>
        <p:txBody>
          <a:bodyPr lIns="0" tIns="0" rIns="0" bIns="0"/>
          <a:lstStyle/>
          <a:p>
            <a:pPr marL="169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667" dirty="0">
                <a:latin typeface="Georgia"/>
                <a:cs typeface="Georgia"/>
              </a:rPr>
              <a:t>l</a:t>
            </a:r>
            <a:r>
              <a:rPr sz="2667" spc="7" dirty="0">
                <a:latin typeface="Georgia"/>
                <a:cs typeface="Georgia"/>
              </a:rPr>
              <a:t>a</a:t>
            </a:r>
            <a:r>
              <a:rPr sz="2667" spc="-13" dirty="0">
                <a:latin typeface="Georgia"/>
                <a:cs typeface="Georgia"/>
              </a:rPr>
              <a:t>g</a:t>
            </a:r>
            <a:r>
              <a:rPr sz="2667" dirty="0">
                <a:latin typeface="Georgia"/>
                <a:cs typeface="Georgia"/>
              </a:rPr>
              <a:t>-p </a:t>
            </a:r>
            <a:r>
              <a:rPr sz="2667" spc="-7" dirty="0">
                <a:latin typeface="Georgia"/>
                <a:cs typeface="Georgia"/>
              </a:rPr>
              <a:t>o</a:t>
            </a:r>
            <a:r>
              <a:rPr sz="2667" dirty="0">
                <a:latin typeface="Georgia"/>
                <a:cs typeface="Georgia"/>
              </a:rPr>
              <a:t>f</a:t>
            </a:r>
            <a:r>
              <a:rPr sz="2667" spc="7" dirty="0">
                <a:latin typeface="Georgia"/>
                <a:cs typeface="Georgia"/>
              </a:rPr>
              <a:t> </a:t>
            </a:r>
            <a:r>
              <a:rPr sz="2667" spc="-7" dirty="0">
                <a:latin typeface="Georgia"/>
                <a:cs typeface="Georgia"/>
              </a:rPr>
              <a:t>th</a:t>
            </a:r>
            <a:r>
              <a:rPr sz="2667" dirty="0">
                <a:latin typeface="Georgia"/>
                <a:cs typeface="Georgia"/>
              </a:rPr>
              <a:t>e K </a:t>
            </a:r>
            <a:r>
              <a:rPr sz="2667" spc="-7" dirty="0">
                <a:latin typeface="Georgia"/>
                <a:cs typeface="Georgia"/>
              </a:rPr>
              <a:t>ser</a:t>
            </a:r>
            <a:r>
              <a:rPr sz="2667" spc="-13" dirty="0">
                <a:latin typeface="Georgia"/>
                <a:cs typeface="Georgia"/>
              </a:rPr>
              <a:t>i</a:t>
            </a:r>
            <a:r>
              <a:rPr sz="2667" spc="-7" dirty="0">
                <a:latin typeface="Georgia"/>
                <a:cs typeface="Georgia"/>
              </a:rPr>
              <a:t>e</a:t>
            </a:r>
            <a:r>
              <a:rPr sz="2667" dirty="0">
                <a:latin typeface="Georgia"/>
                <a:cs typeface="Georgia"/>
              </a:rPr>
              <a:t>s</a:t>
            </a:r>
            <a:endParaRPr sz="2667">
              <a:latin typeface="Georgia"/>
              <a:cs typeface="Georgia"/>
            </a:endParaRPr>
          </a:p>
          <a:p>
            <a:pPr eaLnBrk="1" fontAlgn="auto" hangingPunct="1">
              <a:lnSpc>
                <a:spcPts val="1333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1333">
              <a:latin typeface="+mn-lt"/>
            </a:endParaRPr>
          </a:p>
          <a:p>
            <a:pPr eaLnBrk="1" fontAlgn="auto" hangingPunct="1">
              <a:lnSpc>
                <a:spcPts val="1467"/>
              </a:lnSpc>
              <a:spcBef>
                <a:spcPts val="51"/>
              </a:spcBef>
              <a:spcAft>
                <a:spcPts val="0"/>
              </a:spcAft>
              <a:defRPr/>
            </a:pPr>
            <a:endParaRPr sz="1467">
              <a:latin typeface="+mn-lt"/>
            </a:endParaRPr>
          </a:p>
          <a:p>
            <a:pPr marL="71118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667" spc="-20" dirty="0">
                <a:latin typeface="Georgia"/>
                <a:cs typeface="Georgia"/>
              </a:rPr>
              <a:t>I</a:t>
            </a:r>
            <a:r>
              <a:rPr sz="2667" spc="-13" dirty="0">
                <a:latin typeface="Georgia"/>
                <a:cs typeface="Georgia"/>
              </a:rPr>
              <a:t>n</a:t>
            </a:r>
            <a:r>
              <a:rPr sz="2667" spc="-7" dirty="0">
                <a:latin typeface="Georgia"/>
                <a:cs typeface="Georgia"/>
              </a:rPr>
              <a:t>ter</a:t>
            </a:r>
            <a:r>
              <a:rPr sz="2667" dirty="0">
                <a:latin typeface="Georgia"/>
                <a:cs typeface="Georgia"/>
              </a:rPr>
              <a:t>d</a:t>
            </a:r>
            <a:r>
              <a:rPr sz="2667" spc="-7" dirty="0">
                <a:latin typeface="Georgia"/>
                <a:cs typeface="Georgia"/>
              </a:rPr>
              <a:t>epe</a:t>
            </a:r>
            <a:r>
              <a:rPr sz="2667" spc="-13" dirty="0">
                <a:latin typeface="Georgia"/>
                <a:cs typeface="Georgia"/>
              </a:rPr>
              <a:t>n</a:t>
            </a:r>
            <a:r>
              <a:rPr sz="2667" dirty="0">
                <a:latin typeface="Georgia"/>
                <a:cs typeface="Georgia"/>
              </a:rPr>
              <a:t>d</a:t>
            </a:r>
            <a:r>
              <a:rPr sz="2667" spc="-7" dirty="0">
                <a:latin typeface="Georgia"/>
                <a:cs typeface="Georgia"/>
              </a:rPr>
              <a:t>e</a:t>
            </a:r>
            <a:r>
              <a:rPr sz="2667" spc="-13" dirty="0">
                <a:latin typeface="Georgia"/>
                <a:cs typeface="Georgia"/>
              </a:rPr>
              <a:t>n</a:t>
            </a:r>
            <a:r>
              <a:rPr sz="2667" dirty="0">
                <a:latin typeface="Georgia"/>
                <a:cs typeface="Georgia"/>
              </a:rPr>
              <a:t>ce </a:t>
            </a:r>
            <a:r>
              <a:rPr sz="2667" spc="-7" dirty="0">
                <a:latin typeface="Georgia"/>
                <a:cs typeface="Georgia"/>
              </a:rPr>
              <a:t>a</a:t>
            </a:r>
            <a:r>
              <a:rPr sz="2667" spc="-27" dirty="0">
                <a:latin typeface="Georgia"/>
                <a:cs typeface="Georgia"/>
              </a:rPr>
              <a:t>m</a:t>
            </a:r>
            <a:r>
              <a:rPr sz="2667" spc="-7" dirty="0">
                <a:latin typeface="Georgia"/>
                <a:cs typeface="Georgia"/>
              </a:rPr>
              <a:t>o</a:t>
            </a:r>
            <a:r>
              <a:rPr sz="2667" spc="-13" dirty="0">
                <a:latin typeface="Georgia"/>
                <a:cs typeface="Georgia"/>
              </a:rPr>
              <a:t>n</a:t>
            </a:r>
            <a:r>
              <a:rPr sz="2667" dirty="0">
                <a:latin typeface="Georgia"/>
                <a:cs typeface="Georgia"/>
              </a:rPr>
              <a:t>g</a:t>
            </a:r>
            <a:r>
              <a:rPr sz="2667" spc="-7" dirty="0">
                <a:latin typeface="Georgia"/>
                <a:cs typeface="Georgia"/>
              </a:rPr>
              <a:t> th</a:t>
            </a:r>
            <a:r>
              <a:rPr sz="2667" dirty="0">
                <a:latin typeface="Georgia"/>
                <a:cs typeface="Georgia"/>
              </a:rPr>
              <a:t>e </a:t>
            </a:r>
            <a:r>
              <a:rPr sz="2667" spc="-7" dirty="0">
                <a:latin typeface="Georgia"/>
                <a:cs typeface="Georgia"/>
              </a:rPr>
              <a:t>ser</a:t>
            </a:r>
            <a:r>
              <a:rPr sz="2667" spc="-13" dirty="0">
                <a:latin typeface="Georgia"/>
                <a:cs typeface="Georgia"/>
              </a:rPr>
              <a:t>i</a:t>
            </a:r>
            <a:r>
              <a:rPr sz="2667" spc="-7" dirty="0">
                <a:latin typeface="Georgia"/>
                <a:cs typeface="Georgia"/>
              </a:rPr>
              <a:t>e</a:t>
            </a:r>
            <a:r>
              <a:rPr sz="2667" dirty="0">
                <a:latin typeface="Georgia"/>
                <a:cs typeface="Georgia"/>
              </a:rPr>
              <a:t>s</a:t>
            </a:r>
            <a:endParaRPr sz="2667">
              <a:latin typeface="Georgia"/>
              <a:cs typeface="Georgi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848B6FC-77FB-664A-8518-3E0EED3AFAB5}"/>
              </a:ext>
            </a:extLst>
          </p:cNvPr>
          <p:cNvSpPr txBox="1"/>
          <p:nvPr/>
        </p:nvSpPr>
        <p:spPr>
          <a:xfrm>
            <a:off x="8726488" y="1535113"/>
            <a:ext cx="2549525" cy="420687"/>
          </a:xfrm>
          <a:prstGeom prst="rect">
            <a:avLst/>
          </a:prstGeom>
        </p:spPr>
        <p:txBody>
          <a:bodyPr lIns="0" tIns="0" rIns="0" bIns="0"/>
          <a:lstStyle/>
          <a:p>
            <a:pPr marL="169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667" spc="-7" dirty="0">
                <a:latin typeface="Georgia"/>
                <a:cs typeface="Georgia"/>
              </a:rPr>
              <a:t>e</a:t>
            </a:r>
            <a:r>
              <a:rPr sz="2667" spc="-13" dirty="0">
                <a:latin typeface="Georgia"/>
                <a:cs typeface="Georgia"/>
              </a:rPr>
              <a:t>x</a:t>
            </a:r>
            <a:r>
              <a:rPr sz="2667" spc="-7" dirty="0">
                <a:latin typeface="Georgia"/>
                <a:cs typeface="Georgia"/>
              </a:rPr>
              <a:t>o</a:t>
            </a:r>
            <a:r>
              <a:rPr sz="2667" spc="-13" dirty="0">
                <a:latin typeface="Georgia"/>
                <a:cs typeface="Georgia"/>
              </a:rPr>
              <a:t>g</a:t>
            </a:r>
            <a:r>
              <a:rPr sz="2667" spc="-7" dirty="0">
                <a:latin typeface="Georgia"/>
                <a:cs typeface="Georgia"/>
              </a:rPr>
              <a:t>e</a:t>
            </a:r>
            <a:r>
              <a:rPr sz="2667" spc="-13" dirty="0">
                <a:latin typeface="Georgia"/>
                <a:cs typeface="Georgia"/>
              </a:rPr>
              <a:t>n</a:t>
            </a:r>
            <a:r>
              <a:rPr sz="2667" spc="-7" dirty="0">
                <a:latin typeface="Georgia"/>
                <a:cs typeface="Georgia"/>
              </a:rPr>
              <a:t>o</a:t>
            </a:r>
            <a:r>
              <a:rPr sz="2667" dirty="0">
                <a:latin typeface="Georgia"/>
                <a:cs typeface="Georgia"/>
              </a:rPr>
              <a:t>us </a:t>
            </a:r>
            <a:r>
              <a:rPr sz="2667" spc="-7" dirty="0">
                <a:latin typeface="Georgia"/>
                <a:cs typeface="Georgia"/>
              </a:rPr>
              <a:t>ser</a:t>
            </a:r>
            <a:r>
              <a:rPr sz="2667" spc="-13" dirty="0">
                <a:latin typeface="Georgia"/>
                <a:cs typeface="Georgia"/>
              </a:rPr>
              <a:t>i</a:t>
            </a:r>
            <a:r>
              <a:rPr sz="2667" spc="-7" dirty="0">
                <a:latin typeface="Georgia"/>
                <a:cs typeface="Georgia"/>
              </a:rPr>
              <a:t>e</a:t>
            </a:r>
            <a:r>
              <a:rPr sz="2667" dirty="0">
                <a:latin typeface="Georgia"/>
                <a:cs typeface="Georgia"/>
              </a:rPr>
              <a:t>s</a:t>
            </a:r>
            <a:endParaRPr sz="2667">
              <a:latin typeface="Georgia"/>
              <a:cs typeface="Georgi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7FD79A2-43D0-7742-B378-C77A136AB7AB}"/>
              </a:ext>
            </a:extLst>
          </p:cNvPr>
          <p:cNvSpPr txBox="1"/>
          <p:nvPr/>
        </p:nvSpPr>
        <p:spPr>
          <a:xfrm>
            <a:off x="714375" y="5307013"/>
            <a:ext cx="4543425" cy="420687"/>
          </a:xfrm>
          <a:prstGeom prst="rect">
            <a:avLst/>
          </a:prstGeom>
        </p:spPr>
        <p:txBody>
          <a:bodyPr lIns="0" tIns="0" rIns="0" bIns="0"/>
          <a:lstStyle/>
          <a:p>
            <a:pPr marL="169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667" dirty="0">
                <a:latin typeface="Georgia"/>
                <a:cs typeface="Georgia"/>
              </a:rPr>
              <a:t>Dy</a:t>
            </a:r>
            <a:r>
              <a:rPr sz="2667" spc="-13" dirty="0">
                <a:latin typeface="Georgia"/>
                <a:cs typeface="Georgia"/>
              </a:rPr>
              <a:t>n</a:t>
            </a:r>
            <a:r>
              <a:rPr sz="2667" spc="-20" dirty="0">
                <a:latin typeface="Georgia"/>
                <a:cs typeface="Georgia"/>
              </a:rPr>
              <a:t>amics </a:t>
            </a:r>
            <a:r>
              <a:rPr sz="2667" spc="-7" dirty="0">
                <a:latin typeface="Georgia"/>
                <a:cs typeface="Georgia"/>
              </a:rPr>
              <a:t>o</a:t>
            </a:r>
            <a:r>
              <a:rPr sz="2667" dirty="0">
                <a:latin typeface="Georgia"/>
                <a:cs typeface="Georgia"/>
              </a:rPr>
              <a:t>f</a:t>
            </a:r>
            <a:r>
              <a:rPr sz="2667" spc="7" dirty="0">
                <a:latin typeface="Georgia"/>
                <a:cs typeface="Georgia"/>
              </a:rPr>
              <a:t> </a:t>
            </a:r>
            <a:r>
              <a:rPr sz="2667" spc="-7" dirty="0">
                <a:latin typeface="Georgia"/>
                <a:cs typeface="Georgia"/>
              </a:rPr>
              <a:t>e</a:t>
            </a:r>
            <a:r>
              <a:rPr sz="2667" spc="-13" dirty="0">
                <a:latin typeface="Georgia"/>
                <a:cs typeface="Georgia"/>
              </a:rPr>
              <a:t>ach </a:t>
            </a:r>
            <a:r>
              <a:rPr sz="2667" spc="-7" dirty="0">
                <a:latin typeface="Georgia"/>
                <a:cs typeface="Georgia"/>
              </a:rPr>
              <a:t>o</a:t>
            </a:r>
            <a:r>
              <a:rPr sz="2667" dirty="0">
                <a:latin typeface="Georgia"/>
                <a:cs typeface="Georgia"/>
              </a:rPr>
              <a:t>f</a:t>
            </a:r>
            <a:r>
              <a:rPr sz="2667" spc="7" dirty="0">
                <a:latin typeface="Georgia"/>
                <a:cs typeface="Georgia"/>
              </a:rPr>
              <a:t> </a:t>
            </a:r>
            <a:r>
              <a:rPr sz="2667" spc="-7" dirty="0">
                <a:latin typeface="Georgia"/>
                <a:cs typeface="Georgia"/>
              </a:rPr>
              <a:t>th</a:t>
            </a:r>
            <a:r>
              <a:rPr sz="2667" dirty="0">
                <a:latin typeface="Georgia"/>
                <a:cs typeface="Georgia"/>
              </a:rPr>
              <a:t>e </a:t>
            </a:r>
            <a:r>
              <a:rPr sz="2667" spc="-7" dirty="0">
                <a:latin typeface="Georgia"/>
                <a:cs typeface="Georgia"/>
              </a:rPr>
              <a:t>ser</a:t>
            </a:r>
            <a:r>
              <a:rPr sz="2667" spc="-13" dirty="0">
                <a:latin typeface="Georgia"/>
                <a:cs typeface="Georgia"/>
              </a:rPr>
              <a:t>i</a:t>
            </a:r>
            <a:r>
              <a:rPr sz="2667" spc="-7" dirty="0">
                <a:latin typeface="Georgia"/>
                <a:cs typeface="Georgia"/>
              </a:rPr>
              <a:t>e</a:t>
            </a:r>
            <a:r>
              <a:rPr sz="2667" dirty="0">
                <a:latin typeface="Georgia"/>
                <a:cs typeface="Georgia"/>
              </a:rPr>
              <a:t>s</a:t>
            </a:r>
            <a:endParaRPr sz="2667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F497273-07F6-1E4B-B447-62ED96D42615}"/>
              </a:ext>
            </a:extLst>
          </p:cNvPr>
          <p:cNvSpPr txBox="1"/>
          <p:nvPr/>
        </p:nvSpPr>
        <p:spPr>
          <a:xfrm>
            <a:off x="201613" y="223838"/>
            <a:ext cx="11228387" cy="452437"/>
          </a:xfrm>
          <a:prstGeom prst="rect">
            <a:avLst/>
          </a:prstGeom>
        </p:spPr>
        <p:txBody>
          <a:bodyPr lIns="0" tIns="0" rIns="0" bIns="0"/>
          <a:lstStyle>
            <a:lvl1pPr marL="158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1000"/>
              </a:lnSpc>
            </a:pPr>
            <a:r>
              <a:rPr lang="en-US" altLang="en-US" sz="2400" b="1" dirty="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Vector Autoregressive (VAR) Model of Order 1</a:t>
            </a:r>
            <a:endParaRPr lang="en-US" altLang="en-US" sz="2400" dirty="0"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09570" name="object 4">
            <a:extLst>
              <a:ext uri="{FF2B5EF4-FFF2-40B4-BE49-F238E27FC236}">
                <a16:creationId xmlns:a16="http://schemas.microsoft.com/office/drawing/2014/main" id="{7D59C6EF-152F-A34A-A9FF-6BF89F60D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8" y="1373188"/>
            <a:ext cx="10817225" cy="292576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87228C1-7942-484B-B155-0586CDEC0E37}"/>
              </a:ext>
            </a:extLst>
          </p:cNvPr>
          <p:cNvSpPr txBox="1"/>
          <p:nvPr/>
        </p:nvSpPr>
        <p:spPr>
          <a:xfrm>
            <a:off x="404633" y="1332621"/>
            <a:ext cx="381000" cy="3268980"/>
          </a:xfrm>
          <a:prstGeom prst="rect">
            <a:avLst/>
          </a:prstGeom>
        </p:spPr>
        <p:txBody>
          <a:bodyPr vert="vert270" lIns="0" tIns="0" rIns="0" bIns="0"/>
          <a:lstStyle/>
          <a:p>
            <a:pPr marL="169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400" dirty="0">
                <a:solidFill>
                  <a:srgbClr val="073763"/>
                </a:solidFill>
                <a:latin typeface="Georgia"/>
                <a:cs typeface="Georgia"/>
              </a:rPr>
              <a:t>A</a:t>
            </a:r>
            <a:r>
              <a:rPr sz="2400" spc="7" dirty="0">
                <a:solidFill>
                  <a:srgbClr val="073763"/>
                </a:solidFill>
                <a:latin typeface="Georgia"/>
                <a:cs typeface="Georgia"/>
              </a:rPr>
              <a:t> </a:t>
            </a:r>
            <a:r>
              <a:rPr sz="2400" spc="-7" dirty="0">
                <a:solidFill>
                  <a:srgbClr val="073763"/>
                </a:solidFill>
                <a:latin typeface="Georgia"/>
                <a:cs typeface="Georgia"/>
              </a:rPr>
              <a:t>s</a:t>
            </a:r>
            <a:r>
              <a:rPr sz="2400" dirty="0">
                <a:solidFill>
                  <a:srgbClr val="073763"/>
                </a:solidFill>
                <a:latin typeface="Georgia"/>
                <a:cs typeface="Georgia"/>
              </a:rPr>
              <a:t>y</a:t>
            </a:r>
            <a:r>
              <a:rPr sz="2400" spc="-7" dirty="0">
                <a:solidFill>
                  <a:srgbClr val="073763"/>
                </a:solidFill>
                <a:latin typeface="Georgia"/>
                <a:cs typeface="Georgia"/>
              </a:rPr>
              <a:t>s</a:t>
            </a:r>
            <a:r>
              <a:rPr sz="2400" dirty="0">
                <a:solidFill>
                  <a:srgbClr val="073763"/>
                </a:solidFill>
                <a:latin typeface="Georgia"/>
                <a:cs typeface="Georgia"/>
              </a:rPr>
              <a:t>t</a:t>
            </a:r>
            <a:r>
              <a:rPr sz="2400" spc="7" dirty="0">
                <a:solidFill>
                  <a:srgbClr val="073763"/>
                </a:solidFill>
                <a:latin typeface="Georgia"/>
                <a:cs typeface="Georgia"/>
              </a:rPr>
              <a:t>e</a:t>
            </a:r>
            <a:r>
              <a:rPr sz="2400" dirty="0">
                <a:solidFill>
                  <a:srgbClr val="073763"/>
                </a:solidFill>
                <a:latin typeface="Georgia"/>
                <a:cs typeface="Georgia"/>
              </a:rPr>
              <a:t>m of</a:t>
            </a:r>
            <a:r>
              <a:rPr sz="2400" spc="7" dirty="0">
                <a:solidFill>
                  <a:srgbClr val="073763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73763"/>
                </a:solidFill>
                <a:latin typeface="Georgia"/>
                <a:cs typeface="Georgia"/>
              </a:rPr>
              <a:t>K </a:t>
            </a:r>
            <a:r>
              <a:rPr sz="2400" spc="7" dirty="0">
                <a:solidFill>
                  <a:srgbClr val="073763"/>
                </a:solidFill>
                <a:latin typeface="Georgia"/>
                <a:cs typeface="Georgia"/>
              </a:rPr>
              <a:t>e</a:t>
            </a:r>
            <a:r>
              <a:rPr sz="2400" dirty="0">
                <a:solidFill>
                  <a:srgbClr val="073763"/>
                </a:solidFill>
                <a:latin typeface="Georgia"/>
                <a:cs typeface="Georgia"/>
              </a:rPr>
              <a:t>quat</a:t>
            </a:r>
            <a:r>
              <a:rPr sz="2400" spc="-7" dirty="0">
                <a:solidFill>
                  <a:srgbClr val="073763"/>
                </a:solidFill>
                <a:latin typeface="Georgia"/>
                <a:cs typeface="Georgia"/>
              </a:rPr>
              <a:t>i</a:t>
            </a:r>
            <a:r>
              <a:rPr sz="2400" dirty="0">
                <a:solidFill>
                  <a:srgbClr val="073763"/>
                </a:solidFill>
                <a:latin typeface="Georgia"/>
                <a:cs typeface="Georgia"/>
              </a:rPr>
              <a:t>o</a:t>
            </a:r>
            <a:r>
              <a:rPr sz="2400" spc="-7" dirty="0">
                <a:solidFill>
                  <a:srgbClr val="073763"/>
                </a:solidFill>
                <a:latin typeface="Georgia"/>
                <a:cs typeface="Georgia"/>
              </a:rPr>
              <a:t>n</a:t>
            </a:r>
            <a:r>
              <a:rPr sz="2400" dirty="0">
                <a:solidFill>
                  <a:srgbClr val="073763"/>
                </a:solidFill>
                <a:latin typeface="Georgia"/>
                <a:cs typeface="Georgia"/>
              </a:rPr>
              <a:t>s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09572" name="object 6">
            <a:extLst>
              <a:ext uri="{FF2B5EF4-FFF2-40B4-BE49-F238E27FC236}">
                <a16:creationId xmlns:a16="http://schemas.microsoft.com/office/drawing/2014/main" id="{58BC860F-746D-1344-880D-EF2EF95C932C}"/>
              </a:ext>
            </a:extLst>
          </p:cNvPr>
          <p:cNvSpPr>
            <a:spLocks/>
          </p:cNvSpPr>
          <p:nvPr/>
        </p:nvSpPr>
        <p:spPr bwMode="auto">
          <a:xfrm>
            <a:off x="922338" y="4900613"/>
            <a:ext cx="10660062" cy="1108075"/>
          </a:xfrm>
          <a:custGeom>
            <a:avLst/>
            <a:gdLst>
              <a:gd name="T0" fmla="*/ 0 w 7995249"/>
              <a:gd name="T1" fmla="*/ 830996 h 830996"/>
              <a:gd name="T2" fmla="*/ 7995249 w 7995249"/>
              <a:gd name="T3" fmla="*/ 830996 h 830996"/>
              <a:gd name="T4" fmla="*/ 7995249 w 7995249"/>
              <a:gd name="T5" fmla="*/ 0 h 830996"/>
              <a:gd name="T6" fmla="*/ 0 w 7995249"/>
              <a:gd name="T7" fmla="*/ 0 h 830996"/>
              <a:gd name="T8" fmla="*/ 0 w 7995249"/>
              <a:gd name="T9" fmla="*/ 830996 h 830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95249" h="830996">
                <a:moveTo>
                  <a:pt x="0" y="830996"/>
                </a:moveTo>
                <a:lnTo>
                  <a:pt x="7995249" y="830996"/>
                </a:lnTo>
                <a:lnTo>
                  <a:pt x="7995249" y="0"/>
                </a:lnTo>
                <a:lnTo>
                  <a:pt x="0" y="0"/>
                </a:lnTo>
                <a:lnTo>
                  <a:pt x="0" y="830996"/>
                </a:lnTo>
                <a:close/>
              </a:path>
            </a:pathLst>
          </a:custGeom>
          <a:solidFill>
            <a:srgbClr val="2D8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3B1049A-DAA5-964A-AB6A-0713D005EF0F}"/>
              </a:ext>
            </a:extLst>
          </p:cNvPr>
          <p:cNvSpPr txBox="1"/>
          <p:nvPr/>
        </p:nvSpPr>
        <p:spPr>
          <a:xfrm>
            <a:off x="1454150" y="4941888"/>
            <a:ext cx="9598025" cy="998537"/>
          </a:xfrm>
          <a:prstGeom prst="rect">
            <a:avLst/>
          </a:prstGeom>
        </p:spPr>
        <p:txBody>
          <a:bodyPr lIns="0" tIns="0" rIns="0" bIns="0"/>
          <a:lstStyle>
            <a:lvl1pPr marL="3833813" indent="-38179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1000"/>
              </a:lnSpc>
            </a:pPr>
            <a:r>
              <a:rPr lang="en-US" altLang="en-US" sz="3200">
                <a:solidFill>
                  <a:srgbClr val="EEECE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Each series is modeled by its own lag as well as other series’ lags</a:t>
            </a:r>
            <a:endParaRPr lang="en-US" altLang="en-US" sz="3200"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E878CF9-5398-0044-91B0-D855B54832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5275"/>
            <a:ext cx="12192000" cy="1325563"/>
          </a:xfrm>
        </p:spPr>
        <p:txBody>
          <a:bodyPr lIns="0" tIns="182392" rIns="0" bIns="0" rtlCol="0">
            <a:noAutofit/>
          </a:bodyPr>
          <a:lstStyle/>
          <a:p>
            <a:pPr marL="266693" algn="ctr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sz="3200" b="1" dirty="0">
                <a:latin typeface="Georgia"/>
                <a:cs typeface="Georgia"/>
              </a:rPr>
              <a:t>V</a:t>
            </a:r>
            <a:r>
              <a:rPr sz="3200" b="1" spc="-33" dirty="0">
                <a:latin typeface="Georgia"/>
                <a:cs typeface="Georgia"/>
              </a:rPr>
              <a:t>e</a:t>
            </a:r>
            <a:r>
              <a:rPr sz="3200" b="1" spc="-7" dirty="0">
                <a:latin typeface="Georgia"/>
                <a:cs typeface="Georgia"/>
              </a:rPr>
              <a:t>ct</a:t>
            </a:r>
            <a:r>
              <a:rPr sz="3200" b="1" spc="-40" dirty="0">
                <a:latin typeface="Georgia"/>
                <a:cs typeface="Georgia"/>
              </a:rPr>
              <a:t>o</a:t>
            </a:r>
            <a:r>
              <a:rPr sz="3200" b="1" dirty="0">
                <a:latin typeface="Georgia"/>
                <a:cs typeface="Georgia"/>
              </a:rPr>
              <a:t>r</a:t>
            </a:r>
            <a:r>
              <a:rPr sz="3200" b="1" spc="-7" dirty="0">
                <a:latin typeface="Georgia"/>
                <a:cs typeface="Georgia"/>
              </a:rPr>
              <a:t> </a:t>
            </a:r>
            <a:r>
              <a:rPr sz="3200" b="1" dirty="0">
                <a:latin typeface="Georgia"/>
                <a:cs typeface="Georgia"/>
              </a:rPr>
              <a:t>A</a:t>
            </a:r>
            <a:r>
              <a:rPr sz="3200" b="1" spc="-20" dirty="0">
                <a:latin typeface="Georgia"/>
                <a:cs typeface="Georgia"/>
              </a:rPr>
              <a:t>u</a:t>
            </a:r>
            <a:r>
              <a:rPr sz="3200" b="1" spc="-7" dirty="0">
                <a:latin typeface="Georgia"/>
                <a:cs typeface="Georgia"/>
              </a:rPr>
              <a:t>t</a:t>
            </a:r>
            <a:r>
              <a:rPr sz="3200" b="1" spc="-40" dirty="0">
                <a:latin typeface="Georgia"/>
                <a:cs typeface="Georgia"/>
              </a:rPr>
              <a:t>o</a:t>
            </a:r>
            <a:r>
              <a:rPr sz="3200" b="1" spc="-13" dirty="0">
                <a:latin typeface="Georgia"/>
                <a:cs typeface="Georgia"/>
              </a:rPr>
              <a:t>r</a:t>
            </a:r>
            <a:r>
              <a:rPr sz="3200" b="1" spc="-33" dirty="0">
                <a:latin typeface="Georgia"/>
                <a:cs typeface="Georgia"/>
              </a:rPr>
              <a:t>eg</a:t>
            </a:r>
            <a:r>
              <a:rPr sz="3200" b="1" spc="-13" dirty="0">
                <a:latin typeface="Georgia"/>
                <a:cs typeface="Georgia"/>
              </a:rPr>
              <a:t>r</a:t>
            </a:r>
            <a:r>
              <a:rPr sz="3200" b="1" spc="-33" dirty="0">
                <a:latin typeface="Georgia"/>
                <a:cs typeface="Georgia"/>
              </a:rPr>
              <a:t>e</a:t>
            </a:r>
            <a:r>
              <a:rPr sz="3200" b="1" spc="-20" dirty="0">
                <a:latin typeface="Georgia"/>
                <a:cs typeface="Georgia"/>
              </a:rPr>
              <a:t>ssi</a:t>
            </a:r>
            <a:r>
              <a:rPr sz="3200" b="1" spc="-27" dirty="0">
                <a:latin typeface="Georgia"/>
                <a:cs typeface="Georgia"/>
              </a:rPr>
              <a:t>ve (</a:t>
            </a:r>
            <a:r>
              <a:rPr sz="3200" b="1" dirty="0">
                <a:latin typeface="Georgia"/>
                <a:cs typeface="Georgia"/>
              </a:rPr>
              <a:t>VAR</a:t>
            </a:r>
            <a:r>
              <a:rPr sz="3200" b="1" spc="-20" dirty="0">
                <a:latin typeface="Georgia"/>
                <a:cs typeface="Georgia"/>
              </a:rPr>
              <a:t>) </a:t>
            </a:r>
            <a:r>
              <a:rPr sz="3200" b="1" spc="-7" dirty="0">
                <a:latin typeface="Georgia"/>
                <a:cs typeface="Georgia"/>
              </a:rPr>
              <a:t>M</a:t>
            </a:r>
            <a:r>
              <a:rPr sz="3200" b="1" spc="-40" dirty="0">
                <a:latin typeface="Georgia"/>
                <a:cs typeface="Georgia"/>
              </a:rPr>
              <a:t>o</a:t>
            </a:r>
            <a:r>
              <a:rPr sz="3200" b="1" spc="7" dirty="0">
                <a:latin typeface="Georgia"/>
                <a:cs typeface="Georgia"/>
              </a:rPr>
              <a:t>d</a:t>
            </a:r>
            <a:r>
              <a:rPr sz="3200" b="1" spc="-33" dirty="0">
                <a:latin typeface="Georgia"/>
                <a:cs typeface="Georgia"/>
              </a:rPr>
              <a:t>e</a:t>
            </a:r>
            <a:r>
              <a:rPr sz="3200" b="1" spc="-7" dirty="0">
                <a:latin typeface="Georgia"/>
                <a:cs typeface="Georgia"/>
              </a:rPr>
              <a:t>l</a:t>
            </a:r>
            <a:r>
              <a:rPr sz="3200" b="1" spc="-20" dirty="0">
                <a:latin typeface="Georgia"/>
                <a:cs typeface="Georgia"/>
              </a:rPr>
              <a:t>s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108546" name="object 3">
            <a:extLst>
              <a:ext uri="{FF2B5EF4-FFF2-40B4-BE49-F238E27FC236}">
                <a16:creationId xmlns:a16="http://schemas.microsoft.com/office/drawing/2014/main" id="{8A9DEB43-5E7C-A24C-8F54-E5B9889728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0" tIns="180332" rIns="0" bIns="0"/>
          <a:lstStyle/>
          <a:p>
            <a:pPr marL="542925" indent="-506413">
              <a:lnSpc>
                <a:spcPct val="101000"/>
              </a:lnSpc>
              <a:buFont typeface="Georgia" panose="02040502050405020303" pitchFamily="18" charset="0"/>
              <a:buChar char="●"/>
              <a:tabLst>
                <a:tab pos="542925" algn="l"/>
              </a:tabLst>
            </a:pPr>
            <a:endParaRPr lang="en-US" altLang="en-US" sz="3200"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08547" name="Rectangle 1">
            <a:extLst>
              <a:ext uri="{FF2B5EF4-FFF2-40B4-BE49-F238E27FC236}">
                <a16:creationId xmlns:a16="http://schemas.microsoft.com/office/drawing/2014/main" id="{A401BCB5-78B2-9E40-9FD0-3F4740E37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6218238"/>
            <a:ext cx="11563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https://www.analyticsvidhya.com/blog/2018/09/multivariate-time-series-guide-forecasting-modeling-python-codes/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A87CF24-723A-ED43-B1B0-12257400C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384956"/>
              </p:ext>
            </p:extLst>
          </p:nvPr>
        </p:nvGraphicFramePr>
        <p:xfrm>
          <a:off x="476250" y="1335539"/>
          <a:ext cx="11239500" cy="4577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1">
            <a:extLst>
              <a:ext uri="{FF2B5EF4-FFF2-40B4-BE49-F238E27FC236}">
                <a16:creationId xmlns:a16="http://schemas.microsoft.com/office/drawing/2014/main" id="{2D27E550-3295-674E-9978-BF453FDB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1">
            <a:extLst>
              <a:ext uri="{FF2B5EF4-FFF2-40B4-BE49-F238E27FC236}">
                <a16:creationId xmlns:a16="http://schemas.microsoft.com/office/drawing/2014/main" id="{C0D5196E-3DCF-804A-A659-5F6B51BA3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0"/>
            <a:ext cx="11409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3150B61D-0979-7243-AD7C-BD0BC694D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913" y="190631"/>
            <a:ext cx="12003087" cy="847725"/>
          </a:xfrm>
        </p:spPr>
        <p:txBody>
          <a:bodyPr/>
          <a:lstStyle/>
          <a:p>
            <a:pPr algn="ctr"/>
            <a:r>
              <a:rPr lang="en-IN" altLang="en-US" dirty="0"/>
              <a:t>Examples of Processes and Time Series</a:t>
            </a:r>
            <a:endParaRPr lang="en-US" alt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BD79E7-FE93-4CF2-90CE-1B37E1088E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531325"/>
              </p:ext>
            </p:extLst>
          </p:nvPr>
        </p:nvGraphicFramePr>
        <p:xfrm>
          <a:off x="696975" y="1167723"/>
          <a:ext cx="11055313" cy="5379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5780" name="Rectangle 4">
            <a:extLst>
              <a:ext uri="{FF2B5EF4-FFF2-40B4-BE49-F238E27FC236}">
                <a16:creationId xmlns:a16="http://schemas.microsoft.com/office/drawing/2014/main" id="{9820328D-A624-8141-9D1D-FB4088E62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6538"/>
            <a:ext cx="12192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>
                <a:solidFill>
                  <a:srgbClr val="333333"/>
                </a:solidFill>
                <a:latin typeface="Open Sans"/>
              </a:rPr>
              <a:t>Changqing Cheng, Akkarapol Sa-Ngasoongsong, Omer Beyca, Trung Le, Hui Yang, Zhenyu (James) Kong &amp; Satish T.S. Bukkapatnam (2015) Time series forecasting for nonlinear and non-stationary processes: a review and comparative study, IIE Transactions, 47:10, 1053-1071, DOI: </a:t>
            </a:r>
            <a:r>
              <a:rPr lang="en-US" altLang="en-US" sz="700" u="sng">
                <a:solidFill>
                  <a:srgbClr val="333333"/>
                </a:solidFill>
                <a:latin typeface="Open Sans"/>
                <a:hlinkClick r:id="rId7"/>
              </a:rPr>
              <a:t>10.1080/0740817X.2014.999180</a:t>
            </a:r>
            <a:endParaRPr lang="en-US" altLang="en-US" sz="7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89" name="Picture 1">
            <a:extLst>
              <a:ext uri="{FF2B5EF4-FFF2-40B4-BE49-F238E27FC236}">
                <a16:creationId xmlns:a16="http://schemas.microsoft.com/office/drawing/2014/main" id="{A67BA4F7-739B-5F4D-8E77-53ED9EF0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0"/>
            <a:ext cx="10371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374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extBox 1">
            <a:extLst>
              <a:ext uri="{FF2B5EF4-FFF2-40B4-BE49-F238E27FC236}">
                <a16:creationId xmlns:a16="http://schemas.microsoft.com/office/drawing/2014/main" id="{09641EA4-DD3C-7149-A4C9-FF413598F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8825" y="2401888"/>
            <a:ext cx="44577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0"/>
              <a:t>Thank You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0E09D072-ECD2-4941-BA5A-54303DD3F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112713"/>
            <a:ext cx="10515600" cy="735012"/>
          </a:xfrm>
        </p:spPr>
        <p:txBody>
          <a:bodyPr/>
          <a:lstStyle/>
          <a:p>
            <a:pPr algn="ctr"/>
            <a:r>
              <a:rPr lang="en-IN" altLang="en-US" dirty="0"/>
              <a:t>Sources of Change in Dynamics</a:t>
            </a:r>
            <a:endParaRPr lang="en-US" altLang="en-US" dirty="0"/>
          </a:p>
        </p:txBody>
      </p:sp>
      <p:sp>
        <p:nvSpPr>
          <p:cNvPr id="92162" name="Content Placeholder 2">
            <a:extLst>
              <a:ext uri="{FF2B5EF4-FFF2-40B4-BE49-F238E27FC236}">
                <a16:creationId xmlns:a16="http://schemas.microsoft.com/office/drawing/2014/main" id="{2FCE8545-10E3-B34F-8D69-05AABC40F4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altLang="en-US"/>
          </a:p>
        </p:txBody>
      </p:sp>
      <p:pic>
        <p:nvPicPr>
          <p:cNvPr id="92163" name="Picture 3">
            <a:extLst>
              <a:ext uri="{FF2B5EF4-FFF2-40B4-BE49-F238E27FC236}">
                <a16:creationId xmlns:a16="http://schemas.microsoft.com/office/drawing/2014/main" id="{E4A04C0B-C5B2-A64A-9A26-735F6D29A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3"/>
          <a:stretch>
            <a:fillRect/>
          </a:stretch>
        </p:blipFill>
        <p:spPr bwMode="auto">
          <a:xfrm>
            <a:off x="261938" y="1255713"/>
            <a:ext cx="11626850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3685A-832C-914D-B41A-29E13BB2B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2613" y="4652963"/>
            <a:ext cx="53260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Non-stationarity May Not Be </a:t>
            </a:r>
          </a:p>
          <a:p>
            <a:pPr algn="ctr" eaLnBrk="1" hangingPunct="1"/>
            <a:r>
              <a:rPr lang="en-US" altLang="en-US" sz="2800" dirty="0"/>
              <a:t>Inherent to the Forecasted Variable</a:t>
            </a:r>
          </a:p>
        </p:txBody>
      </p:sp>
      <p:sp>
        <p:nvSpPr>
          <p:cNvPr id="92165" name="TextBox 5">
            <a:extLst>
              <a:ext uri="{FF2B5EF4-FFF2-40B4-BE49-F238E27FC236}">
                <a16:creationId xmlns:a16="http://schemas.microsoft.com/office/drawing/2014/main" id="{16D76E95-1842-7D47-8A83-62C8D43A7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540125"/>
            <a:ext cx="1017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Trends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912DB-FDB7-0B47-A9D1-134EFD57A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8763" y="5645150"/>
            <a:ext cx="6721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And There is the Issue of Non-Linearity in Processes and Relationships</a:t>
            </a:r>
          </a:p>
        </p:txBody>
      </p:sp>
      <p:sp>
        <p:nvSpPr>
          <p:cNvPr id="92167" name="Rectangle 7">
            <a:extLst>
              <a:ext uri="{FF2B5EF4-FFF2-40B4-BE49-F238E27FC236}">
                <a16:creationId xmlns:a16="http://schemas.microsoft.com/office/drawing/2014/main" id="{1A430D77-0058-6847-91B2-A63C0890B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6457950"/>
            <a:ext cx="12007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/>
              <a:t>Changqing Cheng, Akkarapol Sa-Ngasoongsong, Omer Beyca, Trung Le, Hui Yang, Zhenyu (James) Kong &amp; Satish T.S. Bukkapatnam (2015) Time series forecasting for nonlinear and non-stationary processes: a review and comparative study, IIE Transactions, 47:10, 1053-1071, DOI: 10.1080/0740817X.2014.999180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11F182-3689-9840-8BDA-6E9CB1D439A8}"/>
              </a:ext>
            </a:extLst>
          </p:cNvPr>
          <p:cNvSpPr/>
          <p:nvPr/>
        </p:nvSpPr>
        <p:spPr>
          <a:xfrm>
            <a:off x="150607" y="1936376"/>
            <a:ext cx="2086984" cy="4240587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7E23E1C3-9296-D240-93E8-BF73D1E0B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9225" y="-177800"/>
            <a:ext cx="12042775" cy="1325563"/>
          </a:xfrm>
        </p:spPr>
        <p:txBody>
          <a:bodyPr/>
          <a:lstStyle/>
          <a:p>
            <a:pPr algn="ctr"/>
            <a:r>
              <a:rPr lang="en-US" altLang="en-US" sz="3200"/>
              <a:t>Non-stationary Time Series Forecasting Models </a:t>
            </a:r>
          </a:p>
        </p:txBody>
      </p:sp>
      <p:sp>
        <p:nvSpPr>
          <p:cNvPr id="95234" name="Content Placeholder 2">
            <a:extLst>
              <a:ext uri="{FF2B5EF4-FFF2-40B4-BE49-F238E27FC236}">
                <a16:creationId xmlns:a16="http://schemas.microsoft.com/office/drawing/2014/main" id="{B9711A2A-12F0-A440-9129-411B0A4416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5235" name="Picture 3">
            <a:extLst>
              <a:ext uri="{FF2B5EF4-FFF2-40B4-BE49-F238E27FC236}">
                <a16:creationId xmlns:a16="http://schemas.microsoft.com/office/drawing/2014/main" id="{1EE4D809-9259-4F45-AFEB-7DCAEFB6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6"/>
          <a:stretch>
            <a:fillRect/>
          </a:stretch>
        </p:blipFill>
        <p:spPr bwMode="auto">
          <a:xfrm>
            <a:off x="149225" y="1147763"/>
            <a:ext cx="11485563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71B3DB-B9E9-C54D-A942-D24D4F585D16}"/>
              </a:ext>
            </a:extLst>
          </p:cNvPr>
          <p:cNvSpPr txBox="1"/>
          <p:nvPr/>
        </p:nvSpPr>
        <p:spPr>
          <a:xfrm>
            <a:off x="4837113" y="1914525"/>
            <a:ext cx="3001962" cy="12461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Exponential Smoothing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tx1"/>
                </a:solidFill>
              </a:rPr>
              <a:t>SARIMA(X</a:t>
            </a:r>
            <a:r>
              <a:rPr lang="en-US" sz="1600" b="1" dirty="0">
                <a:solidFill>
                  <a:srgbClr val="00B050"/>
                </a:solidFill>
              </a:rPr>
              <a:t>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Vector AR (VAR), VECM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ARCH, GARCH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100" dirty="0"/>
              <a:t>Regime Switching Piecewise Stationary (MRTAR)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FCE95-5F3A-2648-85E1-527D24B48C50}"/>
              </a:ext>
            </a:extLst>
          </p:cNvPr>
          <p:cNvSpPr txBox="1"/>
          <p:nvPr/>
        </p:nvSpPr>
        <p:spPr>
          <a:xfrm>
            <a:off x="4227513" y="3282950"/>
            <a:ext cx="3230562" cy="10779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GRUs, RNN based Particle Filtering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LSTMs, MV-LSTMs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Wavelets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600" dirty="0">
                <a:solidFill>
                  <a:schemeClr val="tx1"/>
                </a:solidFill>
              </a:rPr>
              <a:t>Autoencoders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tx1"/>
                </a:solidFill>
              </a:rPr>
              <a:t> LSTMs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CNN+LSTM/RNN+ARIMA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32162-C534-1945-B1BD-0E8C1709A862}"/>
              </a:ext>
            </a:extLst>
          </p:cNvPr>
          <p:cNvSpPr/>
          <p:nvPr/>
        </p:nvSpPr>
        <p:spPr>
          <a:xfrm>
            <a:off x="9363075" y="919163"/>
            <a:ext cx="2182813" cy="13239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600" dirty="0"/>
              <a:t>Local Recurrence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600" dirty="0"/>
              <a:t>Local Markov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600" dirty="0"/>
              <a:t>Local Gaussian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600" dirty="0"/>
              <a:t>Dirichlet Process-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600" dirty="0"/>
              <a:t>Based Mixture Gaussian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82B1D4-0866-314A-A028-372AEED0FE9A}"/>
              </a:ext>
            </a:extLst>
          </p:cNvPr>
          <p:cNvSpPr/>
          <p:nvPr/>
        </p:nvSpPr>
        <p:spPr>
          <a:xfrm>
            <a:off x="8596313" y="5353050"/>
            <a:ext cx="3130550" cy="3413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defTabSz="8890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IN" dirty="0"/>
              <a:t>Empirical Mode Decomposition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88D2E-7B1E-9E41-8683-C8AB630A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378325"/>
            <a:ext cx="132397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8A5FE7-10EA-0340-A868-07B487501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176963"/>
            <a:ext cx="1344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500"/>
              <a:t>Robert F. Engle (born in 1942)</a:t>
            </a:r>
          </a:p>
          <a:p>
            <a:pPr eaLnBrk="1" hangingPunct="1"/>
            <a:r>
              <a:rPr lang="en-US" altLang="en-US" sz="500"/>
              <a:t>American economist,  currently teaches at New York University, Stern School of Business </a:t>
            </a:r>
          </a:p>
        </p:txBody>
      </p:sp>
      <p:sp>
        <p:nvSpPr>
          <p:cNvPr id="95242" name="TextBox 6">
            <a:extLst>
              <a:ext uri="{FF2B5EF4-FFF2-40B4-BE49-F238E27FC236}">
                <a16:creationId xmlns:a16="http://schemas.microsoft.com/office/drawing/2014/main" id="{61DA81E7-FCB4-2B42-9BC9-D11719862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5821363"/>
            <a:ext cx="5591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Many Combinations of These Have Been Explored As Well</a:t>
            </a:r>
          </a:p>
        </p:txBody>
      </p:sp>
      <p:sp>
        <p:nvSpPr>
          <p:cNvPr id="95243" name="Rectangle 11">
            <a:extLst>
              <a:ext uri="{FF2B5EF4-FFF2-40B4-BE49-F238E27FC236}">
                <a16:creationId xmlns:a16="http://schemas.microsoft.com/office/drawing/2014/main" id="{0266537D-2033-6B43-89C4-17FE160D6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6496050"/>
            <a:ext cx="12007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/>
              <a:t>Changqing Cheng, Akkarapol Sa-Ngasoongsong, Omer Beyca, Trung Le, Hui Yang, Zhenyu (James) Kong &amp; Satish T.S. Bukkapatnam (2015) Time series forecasting for nonlinear and non-stationary processes: a review and comparative study, IIE Transactions, 47:10, 1053-1071, DOI: 10.1080/0740817X.2014.999180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6B75F-98A0-2D47-945A-56F9364E86D0}"/>
              </a:ext>
            </a:extLst>
          </p:cNvPr>
          <p:cNvSpPr/>
          <p:nvPr/>
        </p:nvSpPr>
        <p:spPr>
          <a:xfrm>
            <a:off x="4837113" y="2200105"/>
            <a:ext cx="993532" cy="23018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7833B8D2-7A85-BB48-A781-67CB18E336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000" y="-120650"/>
            <a:ext cx="10515600" cy="1325563"/>
          </a:xfrm>
        </p:spPr>
        <p:txBody>
          <a:bodyPr/>
          <a:lstStyle/>
          <a:p>
            <a:r>
              <a:rPr lang="en-US" altLang="en-US"/>
              <a:t>What We Will Talk About…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3884A1-29AB-4D40-A300-183E61164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885953"/>
              </p:ext>
            </p:extLst>
          </p:nvPr>
        </p:nvGraphicFramePr>
        <p:xfrm>
          <a:off x="254000" y="842033"/>
          <a:ext cx="11648966" cy="5842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VikasAgrawal-April13th-2002-ArabidopsisMinisymposium-WashingtonDC">
  <a:themeElements>
    <a:clrScheme name="VikasAgrawal-April13th-2002-ArabidopsisMinisymposium-WashingtonD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ikasAgrawal-April13th-2002-ArabidopsisMinisymposium-WashingtonD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kasAgrawal-April13th-2002-ArabidopsisMinisymposium-WashingtonD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VikasAgrawal-April13th-2002-ArabidopsisMinisymposium-WashingtonDC">
  <a:themeElements>
    <a:clrScheme name="VikasAgrawal-April13th-2002-ArabidopsisMinisymposium-WashingtonD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ikasAgrawal-April13th-2002-ArabidopsisMinisymposium-WashingtonD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kasAgrawal-April13th-2002-ArabidopsisMinisymposium-WashingtonD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kasAgrawal-April13th-2002-ArabidopsisMinisymposium-WashingtonD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30745</TotalTime>
  <Words>2339</Words>
  <Application>Microsoft Macintosh PowerPoint</Application>
  <PresentationFormat>Widescreen</PresentationFormat>
  <Paragraphs>327</Paragraphs>
  <Slides>61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5" baseType="lpstr">
      <vt:lpstr>ＭＳ Ｐゴシック</vt:lpstr>
      <vt:lpstr>Algerian</vt:lpstr>
      <vt:lpstr>Arial</vt:lpstr>
      <vt:lpstr>Calibri</vt:lpstr>
      <vt:lpstr>Calibri Light</vt:lpstr>
      <vt:lpstr>Cambria Math</vt:lpstr>
      <vt:lpstr>Courier</vt:lpstr>
      <vt:lpstr>Georgia</vt:lpstr>
      <vt:lpstr>Open Sans</vt:lpstr>
      <vt:lpstr>Wingdings</vt:lpstr>
      <vt:lpstr>Office Theme</vt:lpstr>
      <vt:lpstr>3_VikasAgrawal-April13th-2002-ArabidopsisMinisymposium-WashingtonDC</vt:lpstr>
      <vt:lpstr>4_VikasAgrawal-April13th-2002-ArabidopsisMinisymposium-WashingtonDC</vt:lpstr>
      <vt:lpstr>Equation</vt:lpstr>
      <vt:lpstr>PowerPoint Presentation</vt:lpstr>
      <vt:lpstr>PowerPoint Presentation</vt:lpstr>
      <vt:lpstr>PowerPoint Presentation</vt:lpstr>
      <vt:lpstr>What Happens To Any Process in the Real World?</vt:lpstr>
      <vt:lpstr>Because We Want to Control the Process or Plan for Eventualities  (Trends, Anomalies, Risks, Opportunities)</vt:lpstr>
      <vt:lpstr>Examples of Processes and Time Series</vt:lpstr>
      <vt:lpstr>Sources of Change in Dynamics</vt:lpstr>
      <vt:lpstr>Non-stationary Time Series Forecasting Models </vt:lpstr>
      <vt:lpstr>What We Will Talk About…</vt:lpstr>
      <vt:lpstr>We Will Also Not Talk About  Non-linear Dynamics (Fan and Yao, 2003)</vt:lpstr>
      <vt:lpstr>Trend = Equivalent to a Linear Change</vt:lpstr>
      <vt:lpstr>Seasonality = Equivalent to Dependence on Past Values</vt:lpstr>
      <vt:lpstr>Trend + Seasonality</vt:lpstr>
      <vt:lpstr>What is Stationarity?</vt:lpstr>
      <vt:lpstr>Stationary Series</vt:lpstr>
      <vt:lpstr>PowerPoint Presentation</vt:lpstr>
      <vt:lpstr>Types of Stationarity - 1</vt:lpstr>
      <vt:lpstr>PowerPoint Presentation</vt:lpstr>
      <vt:lpstr>Types of Stationarity - 2</vt:lpstr>
      <vt:lpstr>Types of Stationarity - 2</vt:lpstr>
      <vt:lpstr>Types of Stationarity – 3 (Beyond Today’s Scope)</vt:lpstr>
      <vt:lpstr>Claim: One Cannot Find a Real World Process Which is Stationary, Left to Itself</vt:lpstr>
      <vt:lpstr>PowerPoint Presentation</vt:lpstr>
      <vt:lpstr>Time Series Forecasting Requires Models</vt:lpstr>
      <vt:lpstr>Time Series Forecasting Requires Models</vt:lpstr>
      <vt:lpstr>A Naïve, Rule-based Model: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Sample Autocorrelation Function</vt:lpstr>
      <vt:lpstr>The Sample Autocorrelation Function</vt:lpstr>
      <vt:lpstr>ACF (Auto Correlation Function) and PACF (Partial Autocorrelation Function)</vt:lpstr>
      <vt:lpstr>An Auto Regressive Process of Second Order</vt:lpstr>
      <vt:lpstr>Partial Autocorrelations and 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Selection of Techniques Beyond ARIMA</vt:lpstr>
      <vt:lpstr>PowerPoint Presentation</vt:lpstr>
      <vt:lpstr>Backup</vt:lpstr>
      <vt:lpstr>PowerPoint Presentation</vt:lpstr>
      <vt:lpstr>Why Do We Need to Handle Multiple Time Series?</vt:lpstr>
      <vt:lpstr>Problem with Differencing or Integration  to Use Methods Meant for Stationary Processes</vt:lpstr>
      <vt:lpstr>Cointegration</vt:lpstr>
      <vt:lpstr>Testing for Cointegration</vt:lpstr>
      <vt:lpstr>Why Do We Need to Handle Multiple Time Series?</vt:lpstr>
      <vt:lpstr>Multivariate Time Series Modeling</vt:lpstr>
      <vt:lpstr>PowerPoint Presentation</vt:lpstr>
      <vt:lpstr>Vector Autoregressive (VAR) Models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Vikas Agrawal</cp:lastModifiedBy>
  <cp:revision>326</cp:revision>
  <cp:lastPrinted>2019-08-09T11:26:57Z</cp:lastPrinted>
  <dcterms:created xsi:type="dcterms:W3CDTF">2018-06-29T07:50:49Z</dcterms:created>
  <dcterms:modified xsi:type="dcterms:W3CDTF">2019-09-26T15:38:22Z</dcterms:modified>
</cp:coreProperties>
</file>